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62" r:id="rId3"/>
    <p:sldId id="263" r:id="rId4"/>
    <p:sldId id="276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3" r:id="rId13"/>
    <p:sldId id="274" r:id="rId14"/>
    <p:sldId id="272" r:id="rId15"/>
    <p:sldId id="277" r:id="rId16"/>
  </p:sldIdLst>
  <p:sldSz cx="12192000" cy="6858000"/>
  <p:notesSz cx="6858000" cy="9144000"/>
  <p:embeddedFontLst>
    <p:embeddedFont>
      <p:font typeface="Y이드스트릿체 B" panose="02000800000000000000" pitchFamily="50" charset="-127"/>
      <p:bold r:id="rId17"/>
    </p:embeddedFont>
    <p:embeddedFont>
      <p:font typeface="나눔고딕" panose="020D0604000000000000" pitchFamily="50" charset="-127"/>
      <p:regular r:id="rId18"/>
    </p:embeddedFont>
    <p:embeddedFont>
      <p:font typeface="나눔바른고딕" panose="020B0603020101020101" pitchFamily="50" charset="-127"/>
      <p:regular r:id="rId19"/>
      <p:bold r:id="rId20"/>
    </p:embeddedFont>
    <p:embeddedFont>
      <p:font typeface="나눔바른고딕 Light" panose="020B0603020101020101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스스로넷 설립체" panose="00000500000000000000" pitchFamily="2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5CB"/>
    <a:srgbClr val="FFD966"/>
    <a:srgbClr val="FFEBF7"/>
    <a:srgbClr val="FF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231" autoAdjust="0"/>
    <p:restoredTop sz="94660"/>
  </p:normalViewPr>
  <p:slideViewPr>
    <p:cSldViewPr snapToGrid="0">
      <p:cViewPr varScale="1">
        <p:scale>
          <a:sx n="83" d="100"/>
          <a:sy n="83" d="100"/>
        </p:scale>
        <p:origin x="7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schackr-my.sharepoint.com/personal/kcv5424_sch_ac_kr/Documents/&#53685;&#54633;%20&#47928;&#49436;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schackr-my.sharepoint.com/personal/kcv5424_sch_ac_kr/Documents/&#53685;&#54633;%20&#47928;&#49436;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schackr-my.sharepoint.com/personal/kcv5424_sch_ac_kr/Documents/&#53685;&#54633;%20&#47928;&#49436;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schackr-my.sharepoint.com/personal/kcv5424_sch_ac_kr/Documents/&#53685;&#54633;%20&#47928;&#49436;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Sheet10!$B$1</c:f>
              <c:strCache>
                <c:ptCount val="1"/>
                <c:pt idx="0">
                  <c:v>UI 설계 정도</c:v>
                </c:pt>
              </c:strCache>
            </c:strRef>
          </c:tx>
          <c:spPr>
            <a:solidFill>
              <a:srgbClr val="CC99FF"/>
            </a:solidFill>
            <a:ln>
              <a:noFill/>
            </a:ln>
            <a:effectLst/>
          </c:spPr>
          <c:invertIfNegative val="0"/>
          <c:cat>
            <c:strRef>
              <c:f>Sheet10!$A$2:$A$6</c:f>
              <c:strCache>
                <c:ptCount val="5"/>
                <c:pt idx="0">
                  <c:v>부족함</c:v>
                </c:pt>
                <c:pt idx="1">
                  <c:v>평균이하</c:v>
                </c:pt>
                <c:pt idx="2">
                  <c:v>보통</c:v>
                </c:pt>
                <c:pt idx="3">
                  <c:v>평균이상</c:v>
                </c:pt>
                <c:pt idx="4">
                  <c:v>탁월</c:v>
                </c:pt>
              </c:strCache>
            </c:strRef>
          </c:cat>
          <c:val>
            <c:numRef>
              <c:f>Sheet10!$B$2:$B$6</c:f>
              <c:numCache>
                <c:formatCode>General</c:formatCode>
                <c:ptCount val="5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17</c:v>
                </c:pt>
                <c:pt idx="4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40-469D-B4F5-FF5D934590A8}"/>
            </c:ext>
          </c:extLst>
        </c:ser>
        <c:ser>
          <c:idx val="1"/>
          <c:order val="1"/>
          <c:tx>
            <c:strRef>
              <c:f>Sheet10!$C$1</c:f>
              <c:strCache>
                <c:ptCount val="1"/>
                <c:pt idx="0">
                  <c:v>기능의 품질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Sheet10!$A$2:$A$6</c:f>
              <c:strCache>
                <c:ptCount val="5"/>
                <c:pt idx="0">
                  <c:v>부족함</c:v>
                </c:pt>
                <c:pt idx="1">
                  <c:v>평균이하</c:v>
                </c:pt>
                <c:pt idx="2">
                  <c:v>보통</c:v>
                </c:pt>
                <c:pt idx="3">
                  <c:v>평균이상</c:v>
                </c:pt>
                <c:pt idx="4">
                  <c:v>탁월</c:v>
                </c:pt>
              </c:strCache>
            </c:strRef>
          </c:cat>
          <c:val>
            <c:numRef>
              <c:f>Sheet10!$C$2:$C$6</c:f>
              <c:numCache>
                <c:formatCode>General</c:formatCode>
                <c:ptCount val="5"/>
                <c:pt idx="0">
                  <c:v>0</c:v>
                </c:pt>
                <c:pt idx="1">
                  <c:v>2</c:v>
                </c:pt>
                <c:pt idx="2">
                  <c:v>5</c:v>
                </c:pt>
                <c:pt idx="3">
                  <c:v>16</c:v>
                </c:pt>
                <c:pt idx="4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40-469D-B4F5-FF5D934590A8}"/>
            </c:ext>
          </c:extLst>
        </c:ser>
        <c:ser>
          <c:idx val="2"/>
          <c:order val="2"/>
          <c:tx>
            <c:strRef>
              <c:f>Sheet10!$D$1</c:f>
              <c:strCache>
                <c:ptCount val="1"/>
                <c:pt idx="0">
                  <c:v>지역구에 맞는 정보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Sheet10!$A$2:$A$6</c:f>
              <c:strCache>
                <c:ptCount val="5"/>
                <c:pt idx="0">
                  <c:v>부족함</c:v>
                </c:pt>
                <c:pt idx="1">
                  <c:v>평균이하</c:v>
                </c:pt>
                <c:pt idx="2">
                  <c:v>보통</c:v>
                </c:pt>
                <c:pt idx="3">
                  <c:v>평균이상</c:v>
                </c:pt>
                <c:pt idx="4">
                  <c:v>탁월</c:v>
                </c:pt>
              </c:strCache>
            </c:strRef>
          </c:cat>
          <c:val>
            <c:numRef>
              <c:f>Sheet10!$D$2:$D$6</c:f>
              <c:numCache>
                <c:formatCode>General</c:formatCode>
                <c:ptCount val="5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18</c:v>
                </c:pt>
                <c:pt idx="4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40-469D-B4F5-FF5D934590A8}"/>
            </c:ext>
          </c:extLst>
        </c:ser>
        <c:ser>
          <c:idx val="3"/>
          <c:order val="3"/>
          <c:tx>
            <c:strRef>
              <c:f>Sheet10!$E$1</c:f>
              <c:strCache>
                <c:ptCount val="1"/>
                <c:pt idx="0">
                  <c:v>기능의 만족도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Sheet10!$A$2:$A$6</c:f>
              <c:strCache>
                <c:ptCount val="5"/>
                <c:pt idx="0">
                  <c:v>부족함</c:v>
                </c:pt>
                <c:pt idx="1">
                  <c:v>평균이하</c:v>
                </c:pt>
                <c:pt idx="2">
                  <c:v>보통</c:v>
                </c:pt>
                <c:pt idx="3">
                  <c:v>평균이상</c:v>
                </c:pt>
                <c:pt idx="4">
                  <c:v>탁월</c:v>
                </c:pt>
              </c:strCache>
            </c:strRef>
          </c:cat>
          <c:val>
            <c:numRef>
              <c:f>Sheet10!$E$2:$E$6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17</c:v>
                </c:pt>
                <c:pt idx="4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340-469D-B4F5-FF5D93459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7307472"/>
        <c:axId val="747310096"/>
      </c:barChart>
      <c:catAx>
        <c:axId val="747307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7310096"/>
        <c:crosses val="autoZero"/>
        <c:auto val="1"/>
        <c:lblAlgn val="ctr"/>
        <c:lblOffset val="100"/>
        <c:noMultiLvlLbl val="0"/>
      </c:catAx>
      <c:valAx>
        <c:axId val="74731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7307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896243695395554E-2"/>
          <c:y val="0.12709612443582377"/>
          <c:w val="0.93644430872539841"/>
          <c:h val="0.7583573706041731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Sheet10!$B$9</c:f>
              <c:strCache>
                <c:ptCount val="1"/>
                <c:pt idx="0">
                  <c:v>UI 설계 정도</c:v>
                </c:pt>
              </c:strCache>
            </c:strRef>
          </c:tx>
          <c:spPr>
            <a:solidFill>
              <a:srgbClr val="CC99FF"/>
            </a:solidFill>
            <a:ln>
              <a:noFill/>
            </a:ln>
            <a:effectLst/>
          </c:spPr>
          <c:invertIfNegative val="0"/>
          <c:cat>
            <c:strRef>
              <c:f>Sheet10!$A$10:$A$14</c:f>
              <c:strCache>
                <c:ptCount val="5"/>
                <c:pt idx="0">
                  <c:v>부족함</c:v>
                </c:pt>
                <c:pt idx="1">
                  <c:v>평균이하</c:v>
                </c:pt>
                <c:pt idx="2">
                  <c:v>보통</c:v>
                </c:pt>
                <c:pt idx="3">
                  <c:v>평균이상</c:v>
                </c:pt>
                <c:pt idx="4">
                  <c:v>탁월</c:v>
                </c:pt>
              </c:strCache>
            </c:strRef>
          </c:cat>
          <c:val>
            <c:numRef>
              <c:f>Sheet10!$B$10:$B$14</c:f>
              <c:numCache>
                <c:formatCode>General</c:formatCode>
                <c:ptCount val="5"/>
                <c:pt idx="0">
                  <c:v>0</c:v>
                </c:pt>
                <c:pt idx="1">
                  <c:v>2</c:v>
                </c:pt>
                <c:pt idx="2">
                  <c:v>8</c:v>
                </c:pt>
                <c:pt idx="3">
                  <c:v>16</c:v>
                </c:pt>
                <c:pt idx="4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4B-49C6-8029-E55131D3D89E}"/>
            </c:ext>
          </c:extLst>
        </c:ser>
        <c:ser>
          <c:idx val="1"/>
          <c:order val="1"/>
          <c:tx>
            <c:strRef>
              <c:f>Sheet10!$C$9</c:f>
              <c:strCache>
                <c:ptCount val="1"/>
                <c:pt idx="0">
                  <c:v>기능의 품질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Sheet10!$A$10:$A$14</c:f>
              <c:strCache>
                <c:ptCount val="5"/>
                <c:pt idx="0">
                  <c:v>부족함</c:v>
                </c:pt>
                <c:pt idx="1">
                  <c:v>평균이하</c:v>
                </c:pt>
                <c:pt idx="2">
                  <c:v>보통</c:v>
                </c:pt>
                <c:pt idx="3">
                  <c:v>평균이상</c:v>
                </c:pt>
                <c:pt idx="4">
                  <c:v>탁월</c:v>
                </c:pt>
              </c:strCache>
            </c:strRef>
          </c:cat>
          <c:val>
            <c:numRef>
              <c:f>Sheet10!$C$10:$C$14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6</c:v>
                </c:pt>
                <c:pt idx="3">
                  <c:v>17</c:v>
                </c:pt>
                <c:pt idx="4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4B-49C6-8029-E55131D3D89E}"/>
            </c:ext>
          </c:extLst>
        </c:ser>
        <c:ser>
          <c:idx val="2"/>
          <c:order val="2"/>
          <c:tx>
            <c:strRef>
              <c:f>Sheet10!$D$9</c:f>
              <c:strCache>
                <c:ptCount val="1"/>
                <c:pt idx="0">
                  <c:v>지역구에 맞는 정보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Sheet10!$A$10:$A$14</c:f>
              <c:strCache>
                <c:ptCount val="5"/>
                <c:pt idx="0">
                  <c:v>부족함</c:v>
                </c:pt>
                <c:pt idx="1">
                  <c:v>평균이하</c:v>
                </c:pt>
                <c:pt idx="2">
                  <c:v>보통</c:v>
                </c:pt>
                <c:pt idx="3">
                  <c:v>평균이상</c:v>
                </c:pt>
                <c:pt idx="4">
                  <c:v>탁월</c:v>
                </c:pt>
              </c:strCache>
            </c:strRef>
          </c:cat>
          <c:val>
            <c:numRef>
              <c:f>Sheet10!$D$10:$D$14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16</c:v>
                </c:pt>
                <c:pt idx="4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B4B-49C6-8029-E55131D3D89E}"/>
            </c:ext>
          </c:extLst>
        </c:ser>
        <c:ser>
          <c:idx val="3"/>
          <c:order val="3"/>
          <c:tx>
            <c:strRef>
              <c:f>Sheet10!$E$9</c:f>
              <c:strCache>
                <c:ptCount val="1"/>
                <c:pt idx="0">
                  <c:v>기능의 만족도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Sheet10!$A$10:$A$14</c:f>
              <c:strCache>
                <c:ptCount val="5"/>
                <c:pt idx="0">
                  <c:v>부족함</c:v>
                </c:pt>
                <c:pt idx="1">
                  <c:v>평균이하</c:v>
                </c:pt>
                <c:pt idx="2">
                  <c:v>보통</c:v>
                </c:pt>
                <c:pt idx="3">
                  <c:v>평균이상</c:v>
                </c:pt>
                <c:pt idx="4">
                  <c:v>탁월</c:v>
                </c:pt>
              </c:strCache>
            </c:strRef>
          </c:cat>
          <c:val>
            <c:numRef>
              <c:f>Sheet10!$E$10:$E$14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7</c:v>
                </c:pt>
                <c:pt idx="3">
                  <c:v>17</c:v>
                </c:pt>
                <c:pt idx="4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B4B-49C6-8029-E55131D3D8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7307472"/>
        <c:axId val="747310096"/>
      </c:barChart>
      <c:catAx>
        <c:axId val="747307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7310096"/>
        <c:crosses val="autoZero"/>
        <c:auto val="1"/>
        <c:lblAlgn val="ctr"/>
        <c:lblOffset val="100"/>
        <c:noMultiLvlLbl val="0"/>
      </c:catAx>
      <c:valAx>
        <c:axId val="74731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7307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Sheet10!$B$71</c:f>
              <c:strCache>
                <c:ptCount val="1"/>
                <c:pt idx="0">
                  <c:v>UI 설계 정도</c:v>
                </c:pt>
              </c:strCache>
            </c:strRef>
          </c:tx>
          <c:spPr>
            <a:solidFill>
              <a:srgbClr val="CC99FF"/>
            </a:solidFill>
            <a:ln>
              <a:noFill/>
            </a:ln>
            <a:effectLst/>
          </c:spPr>
          <c:invertIfNegative val="0"/>
          <c:cat>
            <c:strRef>
              <c:f>Sheet10!$A$72:$A$76</c:f>
              <c:strCache>
                <c:ptCount val="5"/>
                <c:pt idx="0">
                  <c:v>부족함</c:v>
                </c:pt>
                <c:pt idx="1">
                  <c:v>평균이하</c:v>
                </c:pt>
                <c:pt idx="2">
                  <c:v>보통</c:v>
                </c:pt>
                <c:pt idx="3">
                  <c:v>평균이상</c:v>
                </c:pt>
                <c:pt idx="4">
                  <c:v>탁월</c:v>
                </c:pt>
              </c:strCache>
            </c:strRef>
          </c:cat>
          <c:val>
            <c:numRef>
              <c:f>Sheet10!$B$72:$B$76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4</c:v>
                </c:pt>
                <c:pt idx="3">
                  <c:v>14</c:v>
                </c:pt>
                <c:pt idx="4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4F-4432-A2E4-DC27580DCB7D}"/>
            </c:ext>
          </c:extLst>
        </c:ser>
        <c:ser>
          <c:idx val="1"/>
          <c:order val="1"/>
          <c:tx>
            <c:strRef>
              <c:f>Sheet10!$C$71</c:f>
              <c:strCache>
                <c:ptCount val="1"/>
                <c:pt idx="0">
                  <c:v>기능의 품질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Sheet10!$A$72:$A$76</c:f>
              <c:strCache>
                <c:ptCount val="5"/>
                <c:pt idx="0">
                  <c:v>부족함</c:v>
                </c:pt>
                <c:pt idx="1">
                  <c:v>평균이하</c:v>
                </c:pt>
                <c:pt idx="2">
                  <c:v>보통</c:v>
                </c:pt>
                <c:pt idx="3">
                  <c:v>평균이상</c:v>
                </c:pt>
                <c:pt idx="4">
                  <c:v>탁월</c:v>
                </c:pt>
              </c:strCache>
            </c:strRef>
          </c:cat>
          <c:val>
            <c:numRef>
              <c:f>Sheet10!$C$72:$C$76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6</c:v>
                </c:pt>
                <c:pt idx="3">
                  <c:v>14</c:v>
                </c:pt>
                <c:pt idx="4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4F-4432-A2E4-DC27580DCB7D}"/>
            </c:ext>
          </c:extLst>
        </c:ser>
        <c:ser>
          <c:idx val="2"/>
          <c:order val="2"/>
          <c:tx>
            <c:strRef>
              <c:f>Sheet10!$D$71</c:f>
              <c:strCache>
                <c:ptCount val="1"/>
                <c:pt idx="0">
                  <c:v>지역구에 맞는 정보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Sheet10!$A$72:$A$76</c:f>
              <c:strCache>
                <c:ptCount val="5"/>
                <c:pt idx="0">
                  <c:v>부족함</c:v>
                </c:pt>
                <c:pt idx="1">
                  <c:v>평균이하</c:v>
                </c:pt>
                <c:pt idx="2">
                  <c:v>보통</c:v>
                </c:pt>
                <c:pt idx="3">
                  <c:v>평균이상</c:v>
                </c:pt>
                <c:pt idx="4">
                  <c:v>탁월</c:v>
                </c:pt>
              </c:strCache>
            </c:strRef>
          </c:cat>
          <c:val>
            <c:numRef>
              <c:f>Sheet10!$D$72:$D$76</c:f>
              <c:numCache>
                <c:formatCode>General</c:formatCode>
                <c:ptCount val="5"/>
                <c:pt idx="0">
                  <c:v>1</c:v>
                </c:pt>
                <c:pt idx="1">
                  <c:v>0</c:v>
                </c:pt>
                <c:pt idx="2">
                  <c:v>7</c:v>
                </c:pt>
                <c:pt idx="3">
                  <c:v>12</c:v>
                </c:pt>
                <c:pt idx="4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4F-4432-A2E4-DC27580DCB7D}"/>
            </c:ext>
          </c:extLst>
        </c:ser>
        <c:ser>
          <c:idx val="3"/>
          <c:order val="3"/>
          <c:tx>
            <c:strRef>
              <c:f>Sheet10!$E$71</c:f>
              <c:strCache>
                <c:ptCount val="1"/>
                <c:pt idx="0">
                  <c:v>기능의 만족도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Sheet10!$A$72:$A$76</c:f>
              <c:strCache>
                <c:ptCount val="5"/>
                <c:pt idx="0">
                  <c:v>부족함</c:v>
                </c:pt>
                <c:pt idx="1">
                  <c:v>평균이하</c:v>
                </c:pt>
                <c:pt idx="2">
                  <c:v>보통</c:v>
                </c:pt>
                <c:pt idx="3">
                  <c:v>평균이상</c:v>
                </c:pt>
                <c:pt idx="4">
                  <c:v>탁월</c:v>
                </c:pt>
              </c:strCache>
            </c:strRef>
          </c:cat>
          <c:val>
            <c:numRef>
              <c:f>Sheet10!$E$72:$E$76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4</c:v>
                </c:pt>
                <c:pt idx="3">
                  <c:v>13</c:v>
                </c:pt>
                <c:pt idx="4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C4F-4432-A2E4-DC27580DCB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9811016"/>
        <c:axId val="699812984"/>
      </c:barChart>
      <c:catAx>
        <c:axId val="699811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99812984"/>
        <c:crosses val="autoZero"/>
        <c:auto val="1"/>
        <c:lblAlgn val="ctr"/>
        <c:lblOffset val="100"/>
        <c:noMultiLvlLbl val="0"/>
      </c:catAx>
      <c:valAx>
        <c:axId val="699812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99811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Sheet10!$B$81</c:f>
              <c:strCache>
                <c:ptCount val="1"/>
                <c:pt idx="0">
                  <c:v>UI 설계 정도</c:v>
                </c:pt>
              </c:strCache>
            </c:strRef>
          </c:tx>
          <c:spPr>
            <a:solidFill>
              <a:srgbClr val="CC99FF"/>
            </a:solidFill>
            <a:ln>
              <a:noFill/>
            </a:ln>
            <a:effectLst/>
          </c:spPr>
          <c:invertIfNegative val="0"/>
          <c:cat>
            <c:strRef>
              <c:f>Sheet10!$A$82:$A$86</c:f>
              <c:strCache>
                <c:ptCount val="5"/>
                <c:pt idx="0">
                  <c:v>부족함</c:v>
                </c:pt>
                <c:pt idx="1">
                  <c:v>평균이하</c:v>
                </c:pt>
                <c:pt idx="2">
                  <c:v>보통</c:v>
                </c:pt>
                <c:pt idx="3">
                  <c:v>평균이상</c:v>
                </c:pt>
                <c:pt idx="4">
                  <c:v>탁월</c:v>
                </c:pt>
              </c:strCache>
            </c:strRef>
          </c:cat>
          <c:val>
            <c:numRef>
              <c:f>Sheet10!$B$82:$B$86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6</c:v>
                </c:pt>
                <c:pt idx="3">
                  <c:v>13</c:v>
                </c:pt>
                <c:pt idx="4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E2-4D23-A3C5-E7CDFA67A637}"/>
            </c:ext>
          </c:extLst>
        </c:ser>
        <c:ser>
          <c:idx val="1"/>
          <c:order val="1"/>
          <c:tx>
            <c:strRef>
              <c:f>Sheet10!$C$81</c:f>
              <c:strCache>
                <c:ptCount val="1"/>
                <c:pt idx="0">
                  <c:v>기능의 품질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Sheet10!$A$82:$A$86</c:f>
              <c:strCache>
                <c:ptCount val="5"/>
                <c:pt idx="0">
                  <c:v>부족함</c:v>
                </c:pt>
                <c:pt idx="1">
                  <c:v>평균이하</c:v>
                </c:pt>
                <c:pt idx="2">
                  <c:v>보통</c:v>
                </c:pt>
                <c:pt idx="3">
                  <c:v>평균이상</c:v>
                </c:pt>
                <c:pt idx="4">
                  <c:v>탁월</c:v>
                </c:pt>
              </c:strCache>
            </c:strRef>
          </c:cat>
          <c:val>
            <c:numRef>
              <c:f>Sheet10!$C$82:$C$86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12</c:v>
                </c:pt>
                <c:pt idx="4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E2-4D23-A3C5-E7CDFA67A637}"/>
            </c:ext>
          </c:extLst>
        </c:ser>
        <c:ser>
          <c:idx val="2"/>
          <c:order val="2"/>
          <c:tx>
            <c:strRef>
              <c:f>Sheet10!$D$81</c:f>
              <c:strCache>
                <c:ptCount val="1"/>
                <c:pt idx="0">
                  <c:v>지역구에 맞는 정보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Sheet10!$A$82:$A$86</c:f>
              <c:strCache>
                <c:ptCount val="5"/>
                <c:pt idx="0">
                  <c:v>부족함</c:v>
                </c:pt>
                <c:pt idx="1">
                  <c:v>평균이하</c:v>
                </c:pt>
                <c:pt idx="2">
                  <c:v>보통</c:v>
                </c:pt>
                <c:pt idx="3">
                  <c:v>평균이상</c:v>
                </c:pt>
                <c:pt idx="4">
                  <c:v>탁월</c:v>
                </c:pt>
              </c:strCache>
            </c:strRef>
          </c:cat>
          <c:val>
            <c:numRef>
              <c:f>Sheet10!$D$82:$D$86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16</c:v>
                </c:pt>
                <c:pt idx="4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E2-4D23-A3C5-E7CDFA67A637}"/>
            </c:ext>
          </c:extLst>
        </c:ser>
        <c:ser>
          <c:idx val="3"/>
          <c:order val="3"/>
          <c:tx>
            <c:strRef>
              <c:f>Sheet10!$E$81</c:f>
              <c:strCache>
                <c:ptCount val="1"/>
                <c:pt idx="0">
                  <c:v>기능의 만족도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Sheet10!$A$82:$A$86</c:f>
              <c:strCache>
                <c:ptCount val="5"/>
                <c:pt idx="0">
                  <c:v>부족함</c:v>
                </c:pt>
                <c:pt idx="1">
                  <c:v>평균이하</c:v>
                </c:pt>
                <c:pt idx="2">
                  <c:v>보통</c:v>
                </c:pt>
                <c:pt idx="3">
                  <c:v>평균이상</c:v>
                </c:pt>
                <c:pt idx="4">
                  <c:v>탁월</c:v>
                </c:pt>
              </c:strCache>
            </c:strRef>
          </c:cat>
          <c:val>
            <c:numRef>
              <c:f>Sheet10!$E$82:$E$86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6</c:v>
                </c:pt>
                <c:pt idx="3">
                  <c:v>12</c:v>
                </c:pt>
                <c:pt idx="4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7E2-4D23-A3C5-E7CDFA67A6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2761824"/>
        <c:axId val="612762152"/>
      </c:barChart>
      <c:catAx>
        <c:axId val="612761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2762152"/>
        <c:crosses val="autoZero"/>
        <c:auto val="1"/>
        <c:lblAlgn val="ctr"/>
        <c:lblOffset val="100"/>
        <c:noMultiLvlLbl val="0"/>
      </c:catAx>
      <c:valAx>
        <c:axId val="612762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2761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Sheet10!$B$113</c:f>
              <c:strCache>
                <c:ptCount val="1"/>
                <c:pt idx="0">
                  <c:v>UI 설계 정도</c:v>
                </c:pt>
              </c:strCache>
            </c:strRef>
          </c:tx>
          <c:spPr>
            <a:solidFill>
              <a:srgbClr val="CC99FF"/>
            </a:solidFill>
            <a:ln>
              <a:noFill/>
            </a:ln>
            <a:effectLst/>
          </c:spPr>
          <c:invertIfNegative val="0"/>
          <c:cat>
            <c:strRef>
              <c:f>Sheet10!$A$114:$A$118</c:f>
              <c:strCache>
                <c:ptCount val="5"/>
                <c:pt idx="0">
                  <c:v>부족함</c:v>
                </c:pt>
                <c:pt idx="1">
                  <c:v>평균이하</c:v>
                </c:pt>
                <c:pt idx="2">
                  <c:v>보통</c:v>
                </c:pt>
                <c:pt idx="3">
                  <c:v>평균이상</c:v>
                </c:pt>
                <c:pt idx="4">
                  <c:v>탁월</c:v>
                </c:pt>
              </c:strCache>
            </c:strRef>
          </c:cat>
          <c:val>
            <c:numRef>
              <c:f>Sheet10!$B$114:$B$118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6</c:v>
                </c:pt>
                <c:pt idx="3">
                  <c:v>15</c:v>
                </c:pt>
                <c:pt idx="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31-4B2B-8279-DB8F9ABD110C}"/>
            </c:ext>
          </c:extLst>
        </c:ser>
        <c:ser>
          <c:idx val="1"/>
          <c:order val="1"/>
          <c:tx>
            <c:strRef>
              <c:f>Sheet10!$C$113</c:f>
              <c:strCache>
                <c:ptCount val="1"/>
                <c:pt idx="0">
                  <c:v>기능의 품질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Sheet10!$A$114:$A$118</c:f>
              <c:strCache>
                <c:ptCount val="5"/>
                <c:pt idx="0">
                  <c:v>부족함</c:v>
                </c:pt>
                <c:pt idx="1">
                  <c:v>평균이하</c:v>
                </c:pt>
                <c:pt idx="2">
                  <c:v>보통</c:v>
                </c:pt>
                <c:pt idx="3">
                  <c:v>평균이상</c:v>
                </c:pt>
                <c:pt idx="4">
                  <c:v>탁월</c:v>
                </c:pt>
              </c:strCache>
            </c:strRef>
          </c:cat>
          <c:val>
            <c:numRef>
              <c:f>Sheet10!$C$114:$C$118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6</c:v>
                </c:pt>
                <c:pt idx="3">
                  <c:v>18</c:v>
                </c:pt>
                <c:pt idx="4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31-4B2B-8279-DB8F9ABD110C}"/>
            </c:ext>
          </c:extLst>
        </c:ser>
        <c:ser>
          <c:idx val="2"/>
          <c:order val="2"/>
          <c:tx>
            <c:strRef>
              <c:f>Sheet10!$D$113</c:f>
              <c:strCache>
                <c:ptCount val="1"/>
                <c:pt idx="0">
                  <c:v>지역구에 맞는 정보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Sheet10!$A$114:$A$118</c:f>
              <c:strCache>
                <c:ptCount val="5"/>
                <c:pt idx="0">
                  <c:v>부족함</c:v>
                </c:pt>
                <c:pt idx="1">
                  <c:v>평균이하</c:v>
                </c:pt>
                <c:pt idx="2">
                  <c:v>보통</c:v>
                </c:pt>
                <c:pt idx="3">
                  <c:v>평균이상</c:v>
                </c:pt>
                <c:pt idx="4">
                  <c:v>탁월</c:v>
                </c:pt>
              </c:strCache>
            </c:strRef>
          </c:cat>
          <c:val>
            <c:numRef>
              <c:f>Sheet10!$D$114:$D$118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6</c:v>
                </c:pt>
                <c:pt idx="3">
                  <c:v>17</c:v>
                </c:pt>
                <c:pt idx="4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31-4B2B-8279-DB8F9ABD110C}"/>
            </c:ext>
          </c:extLst>
        </c:ser>
        <c:ser>
          <c:idx val="3"/>
          <c:order val="3"/>
          <c:tx>
            <c:strRef>
              <c:f>Sheet10!$E$113</c:f>
              <c:strCache>
                <c:ptCount val="1"/>
                <c:pt idx="0">
                  <c:v>기능의 만족도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Sheet10!$A$114:$A$118</c:f>
              <c:strCache>
                <c:ptCount val="5"/>
                <c:pt idx="0">
                  <c:v>부족함</c:v>
                </c:pt>
                <c:pt idx="1">
                  <c:v>평균이하</c:v>
                </c:pt>
                <c:pt idx="2">
                  <c:v>보통</c:v>
                </c:pt>
                <c:pt idx="3">
                  <c:v>평균이상</c:v>
                </c:pt>
                <c:pt idx="4">
                  <c:v>탁월</c:v>
                </c:pt>
              </c:strCache>
            </c:strRef>
          </c:cat>
          <c:val>
            <c:numRef>
              <c:f>Sheet10!$E$114:$E$118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7</c:v>
                </c:pt>
                <c:pt idx="3">
                  <c:v>15</c:v>
                </c:pt>
                <c:pt idx="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031-4B2B-8279-DB8F9ABD11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7828864"/>
        <c:axId val="697825912"/>
      </c:barChart>
      <c:catAx>
        <c:axId val="697828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97825912"/>
        <c:crosses val="autoZero"/>
        <c:auto val="1"/>
        <c:lblAlgn val="ctr"/>
        <c:lblOffset val="100"/>
        <c:noMultiLvlLbl val="0"/>
      </c:catAx>
      <c:valAx>
        <c:axId val="697825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97828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Sheet10!$B$126</c:f>
              <c:strCache>
                <c:ptCount val="1"/>
                <c:pt idx="0">
                  <c:v>UI 설계 정도</c:v>
                </c:pt>
              </c:strCache>
            </c:strRef>
          </c:tx>
          <c:spPr>
            <a:solidFill>
              <a:srgbClr val="CC99FF"/>
            </a:solidFill>
            <a:ln>
              <a:noFill/>
            </a:ln>
            <a:effectLst/>
          </c:spPr>
          <c:invertIfNegative val="0"/>
          <c:cat>
            <c:strRef>
              <c:f>Sheet10!$A$127:$A$131</c:f>
              <c:strCache>
                <c:ptCount val="5"/>
                <c:pt idx="0">
                  <c:v>부족함</c:v>
                </c:pt>
                <c:pt idx="1">
                  <c:v>평균이하</c:v>
                </c:pt>
                <c:pt idx="2">
                  <c:v>보통</c:v>
                </c:pt>
                <c:pt idx="3">
                  <c:v>평균이상</c:v>
                </c:pt>
                <c:pt idx="4">
                  <c:v>탁월</c:v>
                </c:pt>
              </c:strCache>
            </c:strRef>
          </c:cat>
          <c:val>
            <c:numRef>
              <c:f>Sheet10!$B$127:$B$131</c:f>
              <c:numCache>
                <c:formatCode>General</c:formatCode>
                <c:ptCount val="5"/>
                <c:pt idx="0">
                  <c:v>0</c:v>
                </c:pt>
                <c:pt idx="1">
                  <c:v>2</c:v>
                </c:pt>
                <c:pt idx="2">
                  <c:v>6</c:v>
                </c:pt>
                <c:pt idx="3">
                  <c:v>17</c:v>
                </c:pt>
                <c:pt idx="4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8A-4245-98A4-CD138F7FCAB3}"/>
            </c:ext>
          </c:extLst>
        </c:ser>
        <c:ser>
          <c:idx val="1"/>
          <c:order val="1"/>
          <c:tx>
            <c:strRef>
              <c:f>Sheet10!$C$126</c:f>
              <c:strCache>
                <c:ptCount val="1"/>
                <c:pt idx="0">
                  <c:v>기능의 품질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Sheet10!$A$127:$A$131</c:f>
              <c:strCache>
                <c:ptCount val="5"/>
                <c:pt idx="0">
                  <c:v>부족함</c:v>
                </c:pt>
                <c:pt idx="1">
                  <c:v>평균이하</c:v>
                </c:pt>
                <c:pt idx="2">
                  <c:v>보통</c:v>
                </c:pt>
                <c:pt idx="3">
                  <c:v>평균이상</c:v>
                </c:pt>
                <c:pt idx="4">
                  <c:v>탁월</c:v>
                </c:pt>
              </c:strCache>
            </c:strRef>
          </c:cat>
          <c:val>
            <c:numRef>
              <c:f>Sheet10!$C$127:$C$131</c:f>
              <c:numCache>
                <c:formatCode>General</c:formatCode>
                <c:ptCount val="5"/>
                <c:pt idx="0">
                  <c:v>0</c:v>
                </c:pt>
                <c:pt idx="1">
                  <c:v>2</c:v>
                </c:pt>
                <c:pt idx="2">
                  <c:v>3</c:v>
                </c:pt>
                <c:pt idx="3">
                  <c:v>17</c:v>
                </c:pt>
                <c:pt idx="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8A-4245-98A4-CD138F7FCAB3}"/>
            </c:ext>
          </c:extLst>
        </c:ser>
        <c:ser>
          <c:idx val="2"/>
          <c:order val="2"/>
          <c:tx>
            <c:strRef>
              <c:f>Sheet10!$D$126</c:f>
              <c:strCache>
                <c:ptCount val="1"/>
                <c:pt idx="0">
                  <c:v>지역구에 맞는 정보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Sheet10!$A$127:$A$131</c:f>
              <c:strCache>
                <c:ptCount val="5"/>
                <c:pt idx="0">
                  <c:v>부족함</c:v>
                </c:pt>
                <c:pt idx="1">
                  <c:v>평균이하</c:v>
                </c:pt>
                <c:pt idx="2">
                  <c:v>보통</c:v>
                </c:pt>
                <c:pt idx="3">
                  <c:v>평균이상</c:v>
                </c:pt>
                <c:pt idx="4">
                  <c:v>탁월</c:v>
                </c:pt>
              </c:strCache>
            </c:strRef>
          </c:cat>
          <c:val>
            <c:numRef>
              <c:f>Sheet10!$D$127:$D$131</c:f>
              <c:numCache>
                <c:formatCode>General</c:formatCode>
                <c:ptCount val="5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16</c:v>
                </c:pt>
                <c:pt idx="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8A-4245-98A4-CD138F7FCAB3}"/>
            </c:ext>
          </c:extLst>
        </c:ser>
        <c:ser>
          <c:idx val="3"/>
          <c:order val="3"/>
          <c:tx>
            <c:strRef>
              <c:f>Sheet10!$E$126</c:f>
              <c:strCache>
                <c:ptCount val="1"/>
                <c:pt idx="0">
                  <c:v>기능의 만족도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Sheet10!$A$127:$A$131</c:f>
              <c:strCache>
                <c:ptCount val="5"/>
                <c:pt idx="0">
                  <c:v>부족함</c:v>
                </c:pt>
                <c:pt idx="1">
                  <c:v>평균이하</c:v>
                </c:pt>
                <c:pt idx="2">
                  <c:v>보통</c:v>
                </c:pt>
                <c:pt idx="3">
                  <c:v>평균이상</c:v>
                </c:pt>
                <c:pt idx="4">
                  <c:v>탁월</c:v>
                </c:pt>
              </c:strCache>
            </c:strRef>
          </c:cat>
          <c:val>
            <c:numRef>
              <c:f>Sheet10!$E$127:$E$131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4</c:v>
                </c:pt>
                <c:pt idx="3">
                  <c:v>18</c:v>
                </c:pt>
                <c:pt idx="4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8A-4245-98A4-CD138F7FCA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1324400"/>
        <c:axId val="801315544"/>
      </c:barChart>
      <c:catAx>
        <c:axId val="801324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1315544"/>
        <c:crosses val="autoZero"/>
        <c:auto val="1"/>
        <c:lblAlgn val="ctr"/>
        <c:lblOffset val="100"/>
        <c:noMultiLvlLbl val="0"/>
      </c:catAx>
      <c:valAx>
        <c:axId val="801315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1324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609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012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760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282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291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95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014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01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4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8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675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15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>
            <a:extLst>
              <a:ext uri="{FF2B5EF4-FFF2-40B4-BE49-F238E27FC236}">
                <a16:creationId xmlns:a16="http://schemas.microsoft.com/office/drawing/2014/main" id="{2E77BFA2-D952-B965-6A01-EDBB9EC2EDE7}"/>
              </a:ext>
            </a:extLst>
          </p:cNvPr>
          <p:cNvSpPr/>
          <p:nvPr/>
        </p:nvSpPr>
        <p:spPr>
          <a:xfrm>
            <a:off x="1658154" y="1362674"/>
            <a:ext cx="8487332" cy="4515612"/>
          </a:xfrm>
          <a:custGeom>
            <a:avLst/>
            <a:gdLst>
              <a:gd name="connsiteX0" fmla="*/ 4377396 w 4775612"/>
              <a:gd name="connsiteY0" fmla="*/ 0 h 2483795"/>
              <a:gd name="connsiteX1" fmla="*/ 4446943 w 4775612"/>
              <a:gd name="connsiteY1" fmla="*/ 100885 h 2483795"/>
              <a:gd name="connsiteX2" fmla="*/ 4600706 w 4775612"/>
              <a:gd name="connsiteY2" fmla="*/ 100885 h 2483795"/>
              <a:gd name="connsiteX3" fmla="*/ 4775612 w 4775612"/>
              <a:gd name="connsiteY3" fmla="*/ 275791 h 2483795"/>
              <a:gd name="connsiteX4" fmla="*/ 4775612 w 4775612"/>
              <a:gd name="connsiteY4" fmla="*/ 2308889 h 2483795"/>
              <a:gd name="connsiteX5" fmla="*/ 4600706 w 4775612"/>
              <a:gd name="connsiteY5" fmla="*/ 2483795 h 2483795"/>
              <a:gd name="connsiteX6" fmla="*/ 174906 w 4775612"/>
              <a:gd name="connsiteY6" fmla="*/ 2483795 h 2483795"/>
              <a:gd name="connsiteX7" fmla="*/ 0 w 4775612"/>
              <a:gd name="connsiteY7" fmla="*/ 2308889 h 2483795"/>
              <a:gd name="connsiteX8" fmla="*/ 0 w 4775612"/>
              <a:gd name="connsiteY8" fmla="*/ 275791 h 2483795"/>
              <a:gd name="connsiteX9" fmla="*/ 174906 w 4775612"/>
              <a:gd name="connsiteY9" fmla="*/ 100885 h 2483795"/>
              <a:gd name="connsiteX10" fmla="*/ 4307849 w 4775612"/>
              <a:gd name="connsiteY10" fmla="*/ 100885 h 2483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75612" h="2483795">
                <a:moveTo>
                  <a:pt x="4377396" y="0"/>
                </a:moveTo>
                <a:lnTo>
                  <a:pt x="4446943" y="100885"/>
                </a:lnTo>
                <a:lnTo>
                  <a:pt x="4600706" y="100885"/>
                </a:lnTo>
                <a:cubicBezTo>
                  <a:pt x="4697304" y="100885"/>
                  <a:pt x="4775612" y="179193"/>
                  <a:pt x="4775612" y="275791"/>
                </a:cubicBezTo>
                <a:lnTo>
                  <a:pt x="4775612" y="2308889"/>
                </a:lnTo>
                <a:cubicBezTo>
                  <a:pt x="4775612" y="2405487"/>
                  <a:pt x="4697304" y="2483795"/>
                  <a:pt x="4600706" y="2483795"/>
                </a:cubicBezTo>
                <a:lnTo>
                  <a:pt x="174906" y="2483795"/>
                </a:lnTo>
                <a:cubicBezTo>
                  <a:pt x="78308" y="2483795"/>
                  <a:pt x="0" y="2405487"/>
                  <a:pt x="0" y="2308889"/>
                </a:cubicBezTo>
                <a:lnTo>
                  <a:pt x="0" y="275791"/>
                </a:lnTo>
                <a:cubicBezTo>
                  <a:pt x="0" y="179193"/>
                  <a:pt x="78308" y="100885"/>
                  <a:pt x="174906" y="100885"/>
                </a:cubicBezTo>
                <a:lnTo>
                  <a:pt x="4307849" y="1008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25400" dir="5400000" algn="t" rotWithShape="0">
              <a:srgbClr val="FF7C8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en-US" altLang="ko-KR" sz="9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0CB141D-4C24-3592-6DDF-4DDC07CDD1AC}"/>
              </a:ext>
            </a:extLst>
          </p:cNvPr>
          <p:cNvSpPr/>
          <p:nvPr/>
        </p:nvSpPr>
        <p:spPr>
          <a:xfrm>
            <a:off x="1658154" y="205998"/>
            <a:ext cx="8487332" cy="791567"/>
          </a:xfrm>
          <a:prstGeom prst="roundRect">
            <a:avLst>
              <a:gd name="adj" fmla="val 20974"/>
            </a:avLst>
          </a:prstGeom>
          <a:solidFill>
            <a:srgbClr val="7F75CB"/>
          </a:solidFill>
          <a:ln>
            <a:noFill/>
          </a:ln>
          <a:effectLst>
            <a:outerShdw blurRad="190500" dist="25400" dir="5400000" algn="t" rotWithShape="0">
              <a:srgbClr val="FF7C8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kern="0" dirty="0">
                <a:solidFill>
                  <a:prstClr val="white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컴퓨터공학과 </a:t>
            </a:r>
            <a:r>
              <a:rPr kumimoji="1" lang="en-US" altLang="ko-Kore-KR" sz="1600" dirty="0"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2</a:t>
            </a:r>
            <a:r>
              <a:rPr kumimoji="1" lang="en-US" altLang="ko-KR" sz="1600" dirty="0"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0194651</a:t>
            </a:r>
            <a:r>
              <a:rPr kumimoji="1" lang="ko-KR" altLang="en-US" sz="1600" dirty="0"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kumimoji="1" lang="ko-Kore-KR" altLang="en-US" sz="1600" dirty="0"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김대환</a:t>
            </a:r>
            <a:r>
              <a:rPr kumimoji="1" lang="en-US" altLang="ko-Kore-KR" sz="1600" dirty="0"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,</a:t>
            </a:r>
            <a:r>
              <a:rPr kumimoji="1" lang="ko-KR" altLang="en-US" sz="1600" dirty="0"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kumimoji="1" lang="en-US" altLang="ko-KR" sz="1600" dirty="0"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20194650</a:t>
            </a:r>
            <a:r>
              <a:rPr kumimoji="1" lang="ko-KR" altLang="en-US" sz="1600" dirty="0"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kumimoji="1" lang="ko-Kore-KR" altLang="en-US" sz="1600" dirty="0"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정준성</a:t>
            </a:r>
            <a:endParaRPr kumimoji="1" lang="en-US" altLang="ko-Kore-KR" sz="1600" dirty="0"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2E53EF-49B7-F12F-956F-05F284847D0E}"/>
              </a:ext>
            </a:extLst>
          </p:cNvPr>
          <p:cNvSpPr txBox="1"/>
          <p:nvPr/>
        </p:nvSpPr>
        <p:spPr>
          <a:xfrm>
            <a:off x="2886581" y="2580303"/>
            <a:ext cx="593810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4800" dirty="0"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다양한 여행지의 </a:t>
            </a:r>
            <a:endParaRPr kumimoji="1" lang="en-US" altLang="ko-KR" sz="4800" dirty="0"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  <a:p>
            <a:pPr algn="ctr"/>
            <a:r>
              <a:rPr kumimoji="1" lang="ko-KR" altLang="en-US" sz="4800" dirty="0"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필요한 정보들을 담은 </a:t>
            </a:r>
            <a:endParaRPr kumimoji="1" lang="en-US" altLang="ko-KR" sz="4800" dirty="0"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  <a:p>
            <a:pPr algn="ctr"/>
            <a:r>
              <a:rPr kumimoji="1" lang="ko-KR" altLang="en-US" sz="4800" dirty="0"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여행지 앱 개발</a:t>
            </a:r>
            <a:endParaRPr lang="ko-KR" altLang="en-US" sz="4800" dirty="0"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492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915AB29-BE38-DDA9-C14C-1CE9EBF748B7}"/>
              </a:ext>
            </a:extLst>
          </p:cNvPr>
          <p:cNvSpPr/>
          <p:nvPr/>
        </p:nvSpPr>
        <p:spPr>
          <a:xfrm>
            <a:off x="0" y="3831022"/>
            <a:ext cx="12192000" cy="3026978"/>
          </a:xfrm>
          <a:prstGeom prst="rect">
            <a:avLst/>
          </a:prstGeom>
          <a:solidFill>
            <a:srgbClr val="FF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5E34CF-D5CA-C7F3-0C07-A575419C26ED}"/>
              </a:ext>
            </a:extLst>
          </p:cNvPr>
          <p:cNvSpPr txBox="1"/>
          <p:nvPr/>
        </p:nvSpPr>
        <p:spPr>
          <a:xfrm>
            <a:off x="2365120" y="948020"/>
            <a:ext cx="1097620" cy="37265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Step.</a:t>
            </a: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489958-189D-289B-39A4-C54A8F768B02}"/>
              </a:ext>
            </a:extLst>
          </p:cNvPr>
          <p:cNvSpPr txBox="1"/>
          <p:nvPr/>
        </p:nvSpPr>
        <p:spPr>
          <a:xfrm>
            <a:off x="6850472" y="1012177"/>
            <a:ext cx="1097620" cy="37265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Step.</a:t>
            </a: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195C82-6CE8-E4FC-9256-1E22B243DA2D}"/>
              </a:ext>
            </a:extLst>
          </p:cNvPr>
          <p:cNvSpPr txBox="1"/>
          <p:nvPr/>
        </p:nvSpPr>
        <p:spPr>
          <a:xfrm>
            <a:off x="9829450" y="1033576"/>
            <a:ext cx="1097620" cy="37265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Step.</a:t>
            </a: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3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C04AE61-B298-CD6E-287C-94D62F8A5C66}"/>
              </a:ext>
            </a:extLst>
          </p:cNvPr>
          <p:cNvSpPr/>
          <p:nvPr/>
        </p:nvSpPr>
        <p:spPr>
          <a:xfrm>
            <a:off x="0" y="-7870"/>
            <a:ext cx="12192000" cy="780380"/>
          </a:xfrm>
          <a:prstGeom prst="rect">
            <a:avLst/>
          </a:prstGeom>
          <a:solidFill>
            <a:srgbClr val="7F7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05EF6F-EFA8-DAF5-CCB7-57EE18CD2FF2}"/>
              </a:ext>
            </a:extLst>
          </p:cNvPr>
          <p:cNvSpPr txBox="1"/>
          <p:nvPr/>
        </p:nvSpPr>
        <p:spPr>
          <a:xfrm>
            <a:off x="1844565" y="32911"/>
            <a:ext cx="3941380" cy="610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어플리케이션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FFEBF7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구현 </a:t>
            </a: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FFEBF7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8AA68A-30C3-FC7C-57B3-D96E8D544271}"/>
              </a:ext>
            </a:extLst>
          </p:cNvPr>
          <p:cNvSpPr txBox="1"/>
          <p:nvPr/>
        </p:nvSpPr>
        <p:spPr>
          <a:xfrm>
            <a:off x="6096000" y="32911"/>
            <a:ext cx="4831070" cy="610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일정 및 메모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DC7B3F-EAE8-54F9-3B6F-CE3F0A7CB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326" y="1679131"/>
            <a:ext cx="2340347" cy="4159818"/>
          </a:xfrm>
          <a:prstGeom prst="round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5A36C7-4DDB-F8FA-F217-374E7C717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762" y="1667122"/>
            <a:ext cx="2337042" cy="4159819"/>
          </a:xfrm>
          <a:prstGeom prst="roundRect">
            <a:avLst/>
          </a:prstGeom>
        </p:spPr>
      </p:pic>
      <p:pic>
        <p:nvPicPr>
          <p:cNvPr id="31" name="그림 30" descr="텍스트, 모니터, 실내, 휴대폰이(가) 표시된 사진&#10;&#10;자동 생성된 설명">
            <a:extLst>
              <a:ext uri="{FF2B5EF4-FFF2-40B4-BE49-F238E27FC236}">
                <a16:creationId xmlns:a16="http://schemas.microsoft.com/office/drawing/2014/main" id="{13DD9D29-18EC-53B3-EFA8-A19924836C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685" y="1565751"/>
            <a:ext cx="2493195" cy="42611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 descr="텍스트, 모니터, 실내, 휴대폰이(가) 표시된 사진&#10;&#10;자동 생성된 설명">
            <a:extLst>
              <a:ext uri="{FF2B5EF4-FFF2-40B4-BE49-F238E27FC236}">
                <a16:creationId xmlns:a16="http://schemas.microsoft.com/office/drawing/2014/main" id="{0CA762A3-1CC1-1D85-5883-F990667192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97" y="1565751"/>
            <a:ext cx="2493195" cy="43039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C6AF02A9-3219-89B0-9647-55426D250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08" y="6188779"/>
            <a:ext cx="11180384" cy="5160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kumimoji="1" lang="en-US" altLang="ko-KR" sz="2000" b="1" dirty="0" err="1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FileInputStream</a:t>
            </a:r>
            <a:r>
              <a:rPr kumimoji="1" lang="ko-KR" altLang="en-US" sz="2000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통하여</a:t>
            </a:r>
            <a:r>
              <a:rPr kumimoji="1" lang="en-US" altLang="ko-KR" sz="2000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2000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날짜에 대한 경로로 파일이 생성되고</a:t>
            </a:r>
            <a:r>
              <a:rPr kumimoji="1" lang="en-US" altLang="ko-KR" sz="2000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2000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파일을 통해 일정이 저장</a:t>
            </a:r>
            <a:r>
              <a:rPr kumimoji="1" lang="en-US" altLang="ko-KR" sz="2000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 algn="ctr">
              <a:buNone/>
            </a:pPr>
            <a:endParaRPr kumimoji="1" lang="en-US" altLang="ko-KR" sz="2000" b="1" dirty="0">
              <a:solidFill>
                <a:srgbClr val="7030A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4B565A5C-C3E1-2F3C-D2A0-ED59EDCBCC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92" y="2022276"/>
            <a:ext cx="5383276" cy="1999255"/>
          </a:xfrm>
          <a:prstGeom prst="rect">
            <a:avLst/>
          </a:prstGeom>
          <a:ln w="76200">
            <a:solidFill>
              <a:srgbClr val="7F75CB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C6BF3C-2245-6132-708E-1E10530BC87B}"/>
              </a:ext>
            </a:extLst>
          </p:cNvPr>
          <p:cNvSpPr txBox="1"/>
          <p:nvPr/>
        </p:nvSpPr>
        <p:spPr>
          <a:xfrm>
            <a:off x="262476" y="199673"/>
            <a:ext cx="1002454" cy="324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b="1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Project 3</a:t>
            </a:r>
            <a:endParaRPr lang="en-US" altLang="ko-KR" sz="1500" b="1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6352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B84630-6A5A-B735-1DD9-5E508E1B0FFD}"/>
              </a:ext>
            </a:extLst>
          </p:cNvPr>
          <p:cNvSpPr/>
          <p:nvPr/>
        </p:nvSpPr>
        <p:spPr>
          <a:xfrm>
            <a:off x="-40327" y="0"/>
            <a:ext cx="2821627" cy="6858000"/>
          </a:xfrm>
          <a:prstGeom prst="rect">
            <a:avLst/>
          </a:prstGeom>
          <a:solidFill>
            <a:srgbClr val="7F7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96E93D-88BE-6101-6690-E97C3EAD01CD}"/>
              </a:ext>
            </a:extLst>
          </p:cNvPr>
          <p:cNvSpPr txBox="1"/>
          <p:nvPr/>
        </p:nvSpPr>
        <p:spPr>
          <a:xfrm>
            <a:off x="206540" y="381231"/>
            <a:ext cx="1002454" cy="324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b="1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Project 4</a:t>
            </a:r>
            <a:endParaRPr lang="en-US" altLang="ko-KR" sz="1500" b="1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C66B50-D8B5-93E4-4498-0E639D634405}"/>
              </a:ext>
            </a:extLst>
          </p:cNvPr>
          <p:cNvSpPr txBox="1"/>
          <p:nvPr/>
        </p:nvSpPr>
        <p:spPr>
          <a:xfrm>
            <a:off x="3028167" y="313610"/>
            <a:ext cx="3989554" cy="578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어플리케이션</a:t>
            </a: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7F75CB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설문조사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5F0080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AFD3A5-0FFC-2E90-2C5D-DA118DCFC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7" r="50434"/>
          <a:stretch/>
        </p:blipFill>
        <p:spPr>
          <a:xfrm>
            <a:off x="3662370" y="1327812"/>
            <a:ext cx="2847728" cy="4899252"/>
          </a:xfrm>
          <a:prstGeom prst="roundRect">
            <a:avLst/>
          </a:prstGeom>
        </p:spPr>
      </p:pic>
      <p:pic>
        <p:nvPicPr>
          <p:cNvPr id="5" name="그림 4" descr="텍스트, 모니터, 실내, 휴대폰이(가) 표시된 사진&#10;&#10;자동 생성된 설명">
            <a:extLst>
              <a:ext uri="{FF2B5EF4-FFF2-40B4-BE49-F238E27FC236}">
                <a16:creationId xmlns:a16="http://schemas.microsoft.com/office/drawing/2014/main" id="{A9EFE4EF-0270-77B9-9362-D016EDBE46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741" y="1327813"/>
            <a:ext cx="2905357" cy="48992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4A22D0-C11D-04F0-717B-347C69A642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10"/>
          <a:stretch/>
        </p:blipFill>
        <p:spPr>
          <a:xfrm>
            <a:off x="7042595" y="1388573"/>
            <a:ext cx="2622120" cy="4871136"/>
          </a:xfrm>
          <a:prstGeom prst="round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E78C25D-93D8-9F9D-34BA-2698F78A45DC}"/>
              </a:ext>
            </a:extLst>
          </p:cNvPr>
          <p:cNvSpPr/>
          <p:nvPr/>
        </p:nvSpPr>
        <p:spPr>
          <a:xfrm>
            <a:off x="375575" y="1360457"/>
            <a:ext cx="2693627" cy="48711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모니터, 실내, 휴대폰이(가) 표시된 사진&#10;&#10;자동 생성된 설명">
            <a:extLst>
              <a:ext uri="{FF2B5EF4-FFF2-40B4-BE49-F238E27FC236}">
                <a16:creationId xmlns:a16="http://schemas.microsoft.com/office/drawing/2014/main" id="{2335709F-AFC8-2C61-D6C1-3A75950BAE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382" y="1360457"/>
            <a:ext cx="2962985" cy="48992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 descr="텍스트, 모니터, 실내, 휴대폰이(가) 표시된 사진&#10;&#10;자동 생성된 설명">
            <a:extLst>
              <a:ext uri="{FF2B5EF4-FFF2-40B4-BE49-F238E27FC236}">
                <a16:creationId xmlns:a16="http://schemas.microsoft.com/office/drawing/2014/main" id="{F2568E2A-3716-74E3-B871-551BC11D90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0" y="1332341"/>
            <a:ext cx="2905357" cy="48992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6FFA1734-F628-A73A-C952-FF776EC80E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557621" y="2490636"/>
            <a:ext cx="2432929" cy="990471"/>
          </a:xfrm>
          <a:prstGeom prst="round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9BD0635-5E7C-C703-A4A2-6327F5F9D6B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3" b="50000"/>
          <a:stretch/>
        </p:blipFill>
        <p:spPr>
          <a:xfrm>
            <a:off x="760859" y="1812502"/>
            <a:ext cx="1847893" cy="48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4D18E1-AABA-D33F-56A8-51181ED05B6C}"/>
              </a:ext>
            </a:extLst>
          </p:cNvPr>
          <p:cNvSpPr txBox="1"/>
          <p:nvPr/>
        </p:nvSpPr>
        <p:spPr>
          <a:xfrm>
            <a:off x="10005580" y="4103734"/>
            <a:ext cx="1948349" cy="1749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2400" b="1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7030A0"/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rPr>
              <a:t>배포 방식</a:t>
            </a:r>
            <a:endParaRPr lang="en-US" altLang="ko-KR" sz="2400" b="1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7030A0"/>
              </a:solidFill>
              <a:latin typeface="Y이드스트릿체 B" panose="02000800000000000000" pitchFamily="50" charset="-127"/>
              <a:ea typeface="Y이드스트릿체 B" panose="020008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인스타그램 활용</a:t>
            </a:r>
            <a:endParaRPr lang="en-US" altLang="ko-KR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설문조사 </a:t>
            </a:r>
            <a:endParaRPr lang="en-US" altLang="ko-KR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티스토리 활용</a:t>
            </a:r>
            <a:endParaRPr lang="en-US" altLang="ko-KR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302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01656E-618B-1CF2-1DF8-B0F2B7BC2722}"/>
              </a:ext>
            </a:extLst>
          </p:cNvPr>
          <p:cNvSpPr/>
          <p:nvPr/>
        </p:nvSpPr>
        <p:spPr>
          <a:xfrm>
            <a:off x="0" y="-7870"/>
            <a:ext cx="12192000" cy="780380"/>
          </a:xfrm>
          <a:prstGeom prst="rect">
            <a:avLst/>
          </a:prstGeom>
          <a:solidFill>
            <a:srgbClr val="7F7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96E93D-88BE-6101-6690-E97C3EAD01CD}"/>
              </a:ext>
            </a:extLst>
          </p:cNvPr>
          <p:cNvSpPr txBox="1"/>
          <p:nvPr/>
        </p:nvSpPr>
        <p:spPr>
          <a:xfrm>
            <a:off x="206540" y="381231"/>
            <a:ext cx="1002454" cy="324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b="1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Project 4</a:t>
            </a:r>
            <a:endParaRPr lang="en-US" altLang="ko-KR" sz="1500" b="1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C66B50-D8B5-93E4-4498-0E639D634405}"/>
              </a:ext>
            </a:extLst>
          </p:cNvPr>
          <p:cNvSpPr txBox="1"/>
          <p:nvPr/>
        </p:nvSpPr>
        <p:spPr>
          <a:xfrm>
            <a:off x="3800677" y="92177"/>
            <a:ext cx="4236737" cy="578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어플리케이션</a:t>
            </a: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설문조사 </a:t>
            </a:r>
            <a:r>
              <a:rPr lang="en-US" altLang="ko-KR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1</a:t>
            </a: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7B370A19-0539-1CEF-16F2-034420C8D9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2736504"/>
              </p:ext>
            </p:extLst>
          </p:nvPr>
        </p:nvGraphicFramePr>
        <p:xfrm>
          <a:off x="4347950" y="1203486"/>
          <a:ext cx="360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EEF742C1-14AD-42AE-B5CA-216FE8AE91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4276754"/>
              </p:ext>
            </p:extLst>
          </p:nvPr>
        </p:nvGraphicFramePr>
        <p:xfrm>
          <a:off x="4306178" y="4063323"/>
          <a:ext cx="360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F02DFCE-19E6-8046-8031-5C436CE27A15}"/>
              </a:ext>
            </a:extLst>
          </p:cNvPr>
          <p:cNvSpPr txBox="1"/>
          <p:nvPr/>
        </p:nvSpPr>
        <p:spPr>
          <a:xfrm>
            <a:off x="1467490" y="837113"/>
            <a:ext cx="1022634" cy="34886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000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핫플레이스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5F0080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BA306-2D6C-15F7-B538-B65385506881}"/>
              </a:ext>
            </a:extLst>
          </p:cNvPr>
          <p:cNvSpPr txBox="1"/>
          <p:nvPr/>
        </p:nvSpPr>
        <p:spPr>
          <a:xfrm>
            <a:off x="5594861" y="837113"/>
            <a:ext cx="1022634" cy="34886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주차장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5F0080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0EE7F1-9C19-5FD9-81A2-EFE8CDA8A4D0}"/>
              </a:ext>
            </a:extLst>
          </p:cNvPr>
          <p:cNvSpPr txBox="1"/>
          <p:nvPr/>
        </p:nvSpPr>
        <p:spPr>
          <a:xfrm>
            <a:off x="9722232" y="822458"/>
            <a:ext cx="1097620" cy="37265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화장실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5F0080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8E1DE2-7D01-7A0A-2C6B-998EC700868B}"/>
              </a:ext>
            </a:extLst>
          </p:cNvPr>
          <p:cNvSpPr txBox="1"/>
          <p:nvPr/>
        </p:nvSpPr>
        <p:spPr>
          <a:xfrm>
            <a:off x="1359001" y="3524152"/>
            <a:ext cx="1022634" cy="34886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맛집 </a:t>
            </a: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/ </a:t>
            </a:r>
            <a:r>
              <a:rPr lang="ko-KR" altLang="en-US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카페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5F0080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5BFF2-1993-CBD9-D15B-B6D1FD7060FD}"/>
              </a:ext>
            </a:extLst>
          </p:cNvPr>
          <p:cNvSpPr txBox="1"/>
          <p:nvPr/>
        </p:nvSpPr>
        <p:spPr>
          <a:xfrm>
            <a:off x="5636633" y="3536670"/>
            <a:ext cx="1022634" cy="34886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000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흡연장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5F0080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2DB4EB-D8C4-41A7-3348-78FFECE6B19D}"/>
              </a:ext>
            </a:extLst>
          </p:cNvPr>
          <p:cNvSpPr txBox="1"/>
          <p:nvPr/>
        </p:nvSpPr>
        <p:spPr>
          <a:xfrm>
            <a:off x="9759725" y="3536670"/>
            <a:ext cx="1022634" cy="34886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스케줄러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5F0080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5753D814-ACF7-75F1-AE74-3C3E3C03EB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4439462"/>
              </p:ext>
            </p:extLst>
          </p:nvPr>
        </p:nvGraphicFramePr>
        <p:xfrm>
          <a:off x="178807" y="1173849"/>
          <a:ext cx="360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05BCD690-40C6-6F2F-50CF-D0C98B60AF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2081494"/>
              </p:ext>
            </p:extLst>
          </p:nvPr>
        </p:nvGraphicFramePr>
        <p:xfrm>
          <a:off x="200677" y="4063323"/>
          <a:ext cx="360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152E597F-B48A-8C5A-A5D9-CB4AD29FCC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537944"/>
              </p:ext>
            </p:extLst>
          </p:nvPr>
        </p:nvGraphicFramePr>
        <p:xfrm>
          <a:off x="8333732" y="1214800"/>
          <a:ext cx="360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4DF01154-22C5-74A9-E1EF-2F650AC3A1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301498"/>
              </p:ext>
            </p:extLst>
          </p:nvPr>
        </p:nvGraphicFramePr>
        <p:xfrm>
          <a:off x="8333732" y="4063323"/>
          <a:ext cx="360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948A1DF-6010-892F-0A1B-AD8288A77F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0677" y="6478101"/>
            <a:ext cx="5159157" cy="28772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772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01656E-618B-1CF2-1DF8-B0F2B7BC2722}"/>
              </a:ext>
            </a:extLst>
          </p:cNvPr>
          <p:cNvSpPr/>
          <p:nvPr/>
        </p:nvSpPr>
        <p:spPr>
          <a:xfrm>
            <a:off x="0" y="-7870"/>
            <a:ext cx="12192000" cy="780380"/>
          </a:xfrm>
          <a:prstGeom prst="rect">
            <a:avLst/>
          </a:prstGeom>
          <a:solidFill>
            <a:srgbClr val="7F7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96E93D-88BE-6101-6690-E97C3EAD01CD}"/>
              </a:ext>
            </a:extLst>
          </p:cNvPr>
          <p:cNvSpPr txBox="1"/>
          <p:nvPr/>
        </p:nvSpPr>
        <p:spPr>
          <a:xfrm>
            <a:off x="206540" y="381231"/>
            <a:ext cx="1002454" cy="324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b="1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Project 4</a:t>
            </a:r>
            <a:endParaRPr lang="en-US" altLang="ko-KR" sz="1500" b="1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C66B50-D8B5-93E4-4498-0E639D634405}"/>
              </a:ext>
            </a:extLst>
          </p:cNvPr>
          <p:cNvSpPr txBox="1"/>
          <p:nvPr/>
        </p:nvSpPr>
        <p:spPr>
          <a:xfrm>
            <a:off x="3800677" y="92177"/>
            <a:ext cx="4318490" cy="578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어플리케이션</a:t>
            </a: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설문조사 </a:t>
            </a:r>
            <a:r>
              <a:rPr lang="en-US" altLang="ko-KR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8E1DE2-7D01-7A0A-2C6B-998EC700868B}"/>
              </a:ext>
            </a:extLst>
          </p:cNvPr>
          <p:cNvSpPr txBox="1"/>
          <p:nvPr/>
        </p:nvSpPr>
        <p:spPr>
          <a:xfrm>
            <a:off x="206540" y="878339"/>
            <a:ext cx="4046698" cy="544577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어플리케이션 </a:t>
            </a:r>
            <a:r>
              <a:rPr lang="ko-KR" altLang="en-US" sz="2400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7F75CB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별점</a:t>
            </a:r>
            <a:r>
              <a:rPr lang="ko-KR" altLang="en-US" sz="24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7F75CB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lang="en-US" altLang="ko-KR" sz="24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– </a:t>
            </a:r>
            <a:r>
              <a:rPr lang="en-US" altLang="ko-KR" sz="24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D966"/>
                </a:highlight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4.68 </a:t>
            </a:r>
            <a:r>
              <a:rPr lang="ko-KR" altLang="en-US" sz="24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D966"/>
                </a:highlight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점</a:t>
            </a:r>
            <a:endParaRPr lang="en-US" altLang="ko-KR" sz="2400" b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5F0080"/>
              </a:solidFill>
              <a:highlight>
                <a:srgbClr val="FFD966"/>
              </a:highlight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0BB147-6F67-8490-1975-B346651FE968}"/>
              </a:ext>
            </a:extLst>
          </p:cNvPr>
          <p:cNvSpPr/>
          <p:nvPr/>
        </p:nvSpPr>
        <p:spPr>
          <a:xfrm>
            <a:off x="0" y="2649310"/>
            <a:ext cx="12192000" cy="42086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별: 꼭짓점 5개 4">
            <a:extLst>
              <a:ext uri="{FF2B5EF4-FFF2-40B4-BE49-F238E27FC236}">
                <a16:creationId xmlns:a16="http://schemas.microsoft.com/office/drawing/2014/main" id="{2A601D0D-78D5-F59C-CED4-6BD406F51C9A}"/>
              </a:ext>
            </a:extLst>
          </p:cNvPr>
          <p:cNvSpPr/>
          <p:nvPr/>
        </p:nvSpPr>
        <p:spPr>
          <a:xfrm>
            <a:off x="206540" y="1585910"/>
            <a:ext cx="756262" cy="635941"/>
          </a:xfrm>
          <a:prstGeom prst="star5">
            <a:avLst/>
          </a:prstGeom>
          <a:solidFill>
            <a:srgbClr val="FFD96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별: 꼭짓점 5개 5">
            <a:extLst>
              <a:ext uri="{FF2B5EF4-FFF2-40B4-BE49-F238E27FC236}">
                <a16:creationId xmlns:a16="http://schemas.microsoft.com/office/drawing/2014/main" id="{436CDBD5-F652-9A20-BBDF-5F2C2A95F35E}"/>
              </a:ext>
            </a:extLst>
          </p:cNvPr>
          <p:cNvSpPr/>
          <p:nvPr/>
        </p:nvSpPr>
        <p:spPr>
          <a:xfrm>
            <a:off x="1075618" y="1585910"/>
            <a:ext cx="756262" cy="635941"/>
          </a:xfrm>
          <a:prstGeom prst="star5">
            <a:avLst/>
          </a:prstGeom>
          <a:solidFill>
            <a:srgbClr val="FFD96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8D4FC05B-4E05-6FF0-B735-2F152C1253C9}"/>
              </a:ext>
            </a:extLst>
          </p:cNvPr>
          <p:cNvSpPr/>
          <p:nvPr/>
        </p:nvSpPr>
        <p:spPr>
          <a:xfrm>
            <a:off x="1915080" y="1585910"/>
            <a:ext cx="756262" cy="635941"/>
          </a:xfrm>
          <a:prstGeom prst="star5">
            <a:avLst/>
          </a:prstGeom>
          <a:solidFill>
            <a:srgbClr val="FFD96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별: 꼭짓점 5개 7">
            <a:extLst>
              <a:ext uri="{FF2B5EF4-FFF2-40B4-BE49-F238E27FC236}">
                <a16:creationId xmlns:a16="http://schemas.microsoft.com/office/drawing/2014/main" id="{FDB93E2D-DFD6-C1EC-50F3-EC84BEEBCB7A}"/>
              </a:ext>
            </a:extLst>
          </p:cNvPr>
          <p:cNvSpPr/>
          <p:nvPr/>
        </p:nvSpPr>
        <p:spPr>
          <a:xfrm>
            <a:off x="2763809" y="1585910"/>
            <a:ext cx="756262" cy="635941"/>
          </a:xfrm>
          <a:prstGeom prst="star5">
            <a:avLst/>
          </a:prstGeom>
          <a:solidFill>
            <a:srgbClr val="FFD96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별: 꼭짓점 5개 8">
            <a:extLst>
              <a:ext uri="{FF2B5EF4-FFF2-40B4-BE49-F238E27FC236}">
                <a16:creationId xmlns:a16="http://schemas.microsoft.com/office/drawing/2014/main" id="{3DDE3BE6-C699-B1BC-8E6A-782AE81BC157}"/>
              </a:ext>
            </a:extLst>
          </p:cNvPr>
          <p:cNvSpPr/>
          <p:nvPr/>
        </p:nvSpPr>
        <p:spPr>
          <a:xfrm>
            <a:off x="3612538" y="1585910"/>
            <a:ext cx="756262" cy="635941"/>
          </a:xfrm>
          <a:prstGeom prst="star5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3000">
                <a:schemeClr val="accent4">
                  <a:lumMod val="20000"/>
                  <a:lumOff val="80000"/>
                </a:schemeClr>
              </a:gs>
              <a:gs pos="67000">
                <a:srgbClr val="FFC000"/>
              </a:gs>
              <a:gs pos="100000">
                <a:srgbClr val="FFC000"/>
              </a:gs>
            </a:gsLst>
            <a:lin ang="10800000" scaled="0"/>
          </a:gra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177A2-8BA7-27AB-A38A-0CAD7D10B96C}"/>
              </a:ext>
            </a:extLst>
          </p:cNvPr>
          <p:cNvSpPr txBox="1"/>
          <p:nvPr/>
        </p:nvSpPr>
        <p:spPr>
          <a:xfrm>
            <a:off x="206540" y="2649310"/>
            <a:ext cx="4046698" cy="544577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어플리케이션 </a:t>
            </a:r>
            <a:r>
              <a:rPr lang="ko-KR" altLang="en-US" sz="24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7F75CB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유저 의견</a:t>
            </a:r>
            <a:endParaRPr lang="en-US" altLang="ko-KR" sz="2400" b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7F75CB"/>
              </a:solidFill>
              <a:highlight>
                <a:srgbClr val="FFD966"/>
              </a:highlight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sp>
        <p:nvSpPr>
          <p:cNvPr id="12" name="자유형 5">
            <a:extLst>
              <a:ext uri="{FF2B5EF4-FFF2-40B4-BE49-F238E27FC236}">
                <a16:creationId xmlns:a16="http://schemas.microsoft.com/office/drawing/2014/main" id="{3B67110D-9CC3-210E-7F86-020B2C88056A}"/>
              </a:ext>
            </a:extLst>
          </p:cNvPr>
          <p:cNvSpPr/>
          <p:nvPr/>
        </p:nvSpPr>
        <p:spPr>
          <a:xfrm>
            <a:off x="6533138" y="3620222"/>
            <a:ext cx="5418753" cy="3145601"/>
          </a:xfrm>
          <a:custGeom>
            <a:avLst/>
            <a:gdLst>
              <a:gd name="connsiteX0" fmla="*/ 4377396 w 4775612"/>
              <a:gd name="connsiteY0" fmla="*/ 0 h 2483795"/>
              <a:gd name="connsiteX1" fmla="*/ 4446943 w 4775612"/>
              <a:gd name="connsiteY1" fmla="*/ 100885 h 2483795"/>
              <a:gd name="connsiteX2" fmla="*/ 4600706 w 4775612"/>
              <a:gd name="connsiteY2" fmla="*/ 100885 h 2483795"/>
              <a:gd name="connsiteX3" fmla="*/ 4775612 w 4775612"/>
              <a:gd name="connsiteY3" fmla="*/ 275791 h 2483795"/>
              <a:gd name="connsiteX4" fmla="*/ 4775612 w 4775612"/>
              <a:gd name="connsiteY4" fmla="*/ 2308889 h 2483795"/>
              <a:gd name="connsiteX5" fmla="*/ 4600706 w 4775612"/>
              <a:gd name="connsiteY5" fmla="*/ 2483795 h 2483795"/>
              <a:gd name="connsiteX6" fmla="*/ 174906 w 4775612"/>
              <a:gd name="connsiteY6" fmla="*/ 2483795 h 2483795"/>
              <a:gd name="connsiteX7" fmla="*/ 0 w 4775612"/>
              <a:gd name="connsiteY7" fmla="*/ 2308889 h 2483795"/>
              <a:gd name="connsiteX8" fmla="*/ 0 w 4775612"/>
              <a:gd name="connsiteY8" fmla="*/ 275791 h 2483795"/>
              <a:gd name="connsiteX9" fmla="*/ 174906 w 4775612"/>
              <a:gd name="connsiteY9" fmla="*/ 100885 h 2483795"/>
              <a:gd name="connsiteX10" fmla="*/ 4307849 w 4775612"/>
              <a:gd name="connsiteY10" fmla="*/ 100885 h 2483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75612" h="2483795">
                <a:moveTo>
                  <a:pt x="4377396" y="0"/>
                </a:moveTo>
                <a:lnTo>
                  <a:pt x="4446943" y="100885"/>
                </a:lnTo>
                <a:lnTo>
                  <a:pt x="4600706" y="100885"/>
                </a:lnTo>
                <a:cubicBezTo>
                  <a:pt x="4697304" y="100885"/>
                  <a:pt x="4775612" y="179193"/>
                  <a:pt x="4775612" y="275791"/>
                </a:cubicBezTo>
                <a:lnTo>
                  <a:pt x="4775612" y="2308889"/>
                </a:lnTo>
                <a:cubicBezTo>
                  <a:pt x="4775612" y="2405487"/>
                  <a:pt x="4697304" y="2483795"/>
                  <a:pt x="4600706" y="2483795"/>
                </a:cubicBezTo>
                <a:lnTo>
                  <a:pt x="174906" y="2483795"/>
                </a:lnTo>
                <a:cubicBezTo>
                  <a:pt x="78308" y="2483795"/>
                  <a:pt x="0" y="2405487"/>
                  <a:pt x="0" y="2308889"/>
                </a:cubicBezTo>
                <a:lnTo>
                  <a:pt x="0" y="275791"/>
                </a:lnTo>
                <a:cubicBezTo>
                  <a:pt x="0" y="179193"/>
                  <a:pt x="78308" y="100885"/>
                  <a:pt x="174906" y="100885"/>
                </a:cubicBezTo>
                <a:lnTo>
                  <a:pt x="4307849" y="1008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25400" dir="5400000" algn="t" rotWithShape="0">
              <a:srgbClr val="FF7C8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en-US" altLang="ko-KR" sz="9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3" name="자유형 5">
            <a:extLst>
              <a:ext uri="{FF2B5EF4-FFF2-40B4-BE49-F238E27FC236}">
                <a16:creationId xmlns:a16="http://schemas.microsoft.com/office/drawing/2014/main" id="{DE85AA38-5475-BBA7-8A03-E8575D2241D3}"/>
              </a:ext>
            </a:extLst>
          </p:cNvPr>
          <p:cNvSpPr/>
          <p:nvPr/>
        </p:nvSpPr>
        <p:spPr>
          <a:xfrm flipH="1" flipV="1">
            <a:off x="660978" y="3251037"/>
            <a:ext cx="5520982" cy="3145600"/>
          </a:xfrm>
          <a:custGeom>
            <a:avLst/>
            <a:gdLst>
              <a:gd name="connsiteX0" fmla="*/ 4377396 w 4775612"/>
              <a:gd name="connsiteY0" fmla="*/ 0 h 2483795"/>
              <a:gd name="connsiteX1" fmla="*/ 4446943 w 4775612"/>
              <a:gd name="connsiteY1" fmla="*/ 100885 h 2483795"/>
              <a:gd name="connsiteX2" fmla="*/ 4600706 w 4775612"/>
              <a:gd name="connsiteY2" fmla="*/ 100885 h 2483795"/>
              <a:gd name="connsiteX3" fmla="*/ 4775612 w 4775612"/>
              <a:gd name="connsiteY3" fmla="*/ 275791 h 2483795"/>
              <a:gd name="connsiteX4" fmla="*/ 4775612 w 4775612"/>
              <a:gd name="connsiteY4" fmla="*/ 2308889 h 2483795"/>
              <a:gd name="connsiteX5" fmla="*/ 4600706 w 4775612"/>
              <a:gd name="connsiteY5" fmla="*/ 2483795 h 2483795"/>
              <a:gd name="connsiteX6" fmla="*/ 174906 w 4775612"/>
              <a:gd name="connsiteY6" fmla="*/ 2483795 h 2483795"/>
              <a:gd name="connsiteX7" fmla="*/ 0 w 4775612"/>
              <a:gd name="connsiteY7" fmla="*/ 2308889 h 2483795"/>
              <a:gd name="connsiteX8" fmla="*/ 0 w 4775612"/>
              <a:gd name="connsiteY8" fmla="*/ 275791 h 2483795"/>
              <a:gd name="connsiteX9" fmla="*/ 174906 w 4775612"/>
              <a:gd name="connsiteY9" fmla="*/ 100885 h 2483795"/>
              <a:gd name="connsiteX10" fmla="*/ 4307849 w 4775612"/>
              <a:gd name="connsiteY10" fmla="*/ 100885 h 2483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75612" h="2483795">
                <a:moveTo>
                  <a:pt x="4377396" y="0"/>
                </a:moveTo>
                <a:lnTo>
                  <a:pt x="4446943" y="100885"/>
                </a:lnTo>
                <a:lnTo>
                  <a:pt x="4600706" y="100885"/>
                </a:lnTo>
                <a:cubicBezTo>
                  <a:pt x="4697304" y="100885"/>
                  <a:pt x="4775612" y="179193"/>
                  <a:pt x="4775612" y="275791"/>
                </a:cubicBezTo>
                <a:lnTo>
                  <a:pt x="4775612" y="2308889"/>
                </a:lnTo>
                <a:cubicBezTo>
                  <a:pt x="4775612" y="2405487"/>
                  <a:pt x="4697304" y="2483795"/>
                  <a:pt x="4600706" y="2483795"/>
                </a:cubicBezTo>
                <a:lnTo>
                  <a:pt x="174906" y="2483795"/>
                </a:lnTo>
                <a:cubicBezTo>
                  <a:pt x="78308" y="2483795"/>
                  <a:pt x="0" y="2405487"/>
                  <a:pt x="0" y="2308889"/>
                </a:cubicBezTo>
                <a:lnTo>
                  <a:pt x="0" y="275791"/>
                </a:lnTo>
                <a:cubicBezTo>
                  <a:pt x="0" y="179193"/>
                  <a:pt x="78308" y="100885"/>
                  <a:pt x="174906" y="100885"/>
                </a:cubicBezTo>
                <a:lnTo>
                  <a:pt x="4307849" y="1008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25400" dir="5400000" algn="t" rotWithShape="0">
              <a:srgbClr val="FF7C8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en-US" altLang="ko-KR" sz="1200" kern="0" dirty="0">
              <a:solidFill>
                <a:schemeClr val="tx1"/>
              </a:solidFill>
            </a:endParaRPr>
          </a:p>
        </p:txBody>
      </p:sp>
      <p:pic>
        <p:nvPicPr>
          <p:cNvPr id="17" name="그래픽 16" descr="남자 옆모습 윤곽선">
            <a:extLst>
              <a:ext uri="{FF2B5EF4-FFF2-40B4-BE49-F238E27FC236}">
                <a16:creationId xmlns:a16="http://schemas.microsoft.com/office/drawing/2014/main" id="{F2A30281-45B7-C2AD-94E0-DF6E0FC20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87" y="5923415"/>
            <a:ext cx="914400" cy="914400"/>
          </a:xfrm>
          <a:prstGeom prst="rect">
            <a:avLst/>
          </a:prstGeom>
        </p:spPr>
      </p:pic>
      <p:pic>
        <p:nvPicPr>
          <p:cNvPr id="26" name="그래픽 25" descr="여성 사무직 근로자 윤곽선">
            <a:extLst>
              <a:ext uri="{FF2B5EF4-FFF2-40B4-BE49-F238E27FC236}">
                <a16:creationId xmlns:a16="http://schemas.microsoft.com/office/drawing/2014/main" id="{A7E37E29-415F-E47E-4D70-F5FAD620D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2491" y="2705822"/>
            <a:ext cx="914400" cy="9144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FCAAEA0-E7D5-E5B7-A666-DCEDBC4BD380}"/>
              </a:ext>
            </a:extLst>
          </p:cNvPr>
          <p:cNvSpPr/>
          <p:nvPr/>
        </p:nvSpPr>
        <p:spPr>
          <a:xfrm>
            <a:off x="6592746" y="3937487"/>
            <a:ext cx="5299535" cy="2547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여행 다닐 때 매우 유용</a:t>
            </a:r>
            <a:r>
              <a:rPr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할 것 같아요</a:t>
            </a:r>
            <a:r>
              <a:rPr lang="en-US" altLang="ko-KR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 </a:t>
            </a:r>
            <a:r>
              <a:rPr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다만 정보가 조금 더 많았으면 좋겠네요</a:t>
            </a:r>
            <a:r>
              <a:rPr lang="en-US" altLang="ko-KR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!!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다양하고 유용해서 좋음</a:t>
            </a:r>
            <a:r>
              <a:rPr lang="en-US" altLang="ko-KR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하지만</a:t>
            </a:r>
            <a:r>
              <a:rPr lang="en-US" altLang="ko-KR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정보가 조금 부족하고 </a:t>
            </a:r>
            <a:r>
              <a:rPr lang="ko-KR" altLang="en-US" sz="12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보완할 부분이 조금 보임</a:t>
            </a:r>
            <a:r>
              <a:rPr lang="en-US" altLang="ko-KR" sz="12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 그래도 이런 앱이 있었으면 좋겠다고 생각했는데</a:t>
            </a:r>
            <a:r>
              <a:rPr lang="en-US" altLang="ko-KR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너무 유용하네요</a:t>
            </a:r>
            <a:r>
              <a:rPr lang="en-US" altLang="ko-KR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!!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디자인도 깔끔하고 다양하게 구성되어 있어서 좋네요</a:t>
            </a:r>
            <a:r>
              <a:rPr lang="en-US" altLang="ko-KR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Ui, 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ux</a:t>
            </a:r>
            <a:r>
              <a:rPr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더 다듬어야 할 것 같고 </a:t>
            </a:r>
            <a:r>
              <a:rPr lang="ko-KR" altLang="en-US" sz="1200" b="1" dirty="0">
                <a:solidFill>
                  <a:srgbClr val="7F75C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공식 </a:t>
            </a:r>
            <a:r>
              <a:rPr lang="ko-KR" altLang="en-US" sz="1200" b="1" dirty="0" err="1">
                <a:solidFill>
                  <a:srgbClr val="7F75C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홈이랑</a:t>
            </a:r>
            <a:r>
              <a:rPr lang="ko-KR" altLang="en-US" sz="1200" b="1" dirty="0">
                <a:solidFill>
                  <a:srgbClr val="7F75C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연결되는 </a:t>
            </a:r>
            <a:r>
              <a:rPr lang="en-US" altLang="ko-KR" sz="1200" b="1" dirty="0" err="1">
                <a:solidFill>
                  <a:srgbClr val="7F75C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url</a:t>
            </a:r>
            <a:r>
              <a:rPr lang="ko-KR" altLang="en-US" sz="1200" b="1" dirty="0">
                <a:solidFill>
                  <a:srgbClr val="7F75C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있었으면 좋겠다</a:t>
            </a:r>
            <a:r>
              <a:rPr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 생각함</a:t>
            </a:r>
            <a:r>
              <a:rPr lang="en-US" altLang="ko-KR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확실히 메리트가 있는 어플인 것 같음</a:t>
            </a:r>
            <a:endParaRPr lang="en-US" altLang="ko-KR" sz="1200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아이디어는 정말 좋은 것 같음</a:t>
            </a:r>
            <a:r>
              <a:rPr lang="en-US" altLang="ko-KR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인스타를 자주 이용하는 사람으로 써</a:t>
            </a:r>
            <a:r>
              <a:rPr lang="en-US" altLang="ko-KR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다양한 정보가 담겨있어서 상당히 유용함</a:t>
            </a:r>
            <a:r>
              <a:rPr lang="en-US" altLang="ko-KR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여러가지 어플 들의 아쉬운 점들을 </a:t>
            </a:r>
            <a:r>
              <a:rPr lang="ko-KR" altLang="en-US" sz="1200" b="1" dirty="0">
                <a:solidFill>
                  <a:srgbClr val="7F75C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 곳에 담아서 더 좋은 것 같아요</a:t>
            </a:r>
            <a:r>
              <a:rPr lang="en-US" altLang="ko-KR" sz="1200" b="1" dirty="0">
                <a:solidFill>
                  <a:srgbClr val="7F75C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!!</a:t>
            </a:r>
            <a:endParaRPr lang="ko-KR" altLang="en-US" sz="1200" b="1" dirty="0">
              <a:solidFill>
                <a:srgbClr val="7F75C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71148E-0C4F-BE0E-E2ED-A4B2941C980C}"/>
              </a:ext>
            </a:extLst>
          </p:cNvPr>
          <p:cNvSpPr txBox="1"/>
          <p:nvPr/>
        </p:nvSpPr>
        <p:spPr>
          <a:xfrm>
            <a:off x="745109" y="3404217"/>
            <a:ext cx="5633029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다양한 기능들을 갖춰서 </a:t>
            </a:r>
            <a:r>
              <a:rPr lang="ko-KR" altLang="en-US" sz="1200" b="1" dirty="0">
                <a:solidFill>
                  <a:srgbClr val="7F75C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향후 개발 가능성이 매우 뛰어나다고 생각해요</a:t>
            </a:r>
            <a:r>
              <a:rPr lang="en-US" altLang="ko-KR" sz="1200" b="1" dirty="0">
                <a:solidFill>
                  <a:srgbClr val="7F75C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원하는 정보를 쉽게 찾을 수 있어서 </a:t>
            </a:r>
            <a:r>
              <a:rPr lang="ko-KR" altLang="en-US" sz="12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편리</a:t>
            </a:r>
            <a:r>
              <a:rPr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하네요</a:t>
            </a:r>
            <a:r>
              <a:rPr lang="en-US" altLang="ko-KR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일일이 찾아보지 않아도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되서</a:t>
            </a:r>
            <a:r>
              <a:rPr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여행 갈 때 굉장히 편리하겠어요</a:t>
            </a:r>
            <a:endParaRPr lang="en-US" altLang="ko-KR" sz="1200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위치도 뜨는 것이 너무 만족스럽네요</a:t>
            </a:r>
            <a:r>
              <a:rPr lang="en-US" altLang="ko-KR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핫플레이스와</a:t>
            </a:r>
            <a:r>
              <a:rPr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카페도 위치가 뜨면 좋겠네요</a:t>
            </a:r>
            <a:endParaRPr lang="en-US" altLang="ko-KR" sz="1200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rgbClr val="7F75C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평소에 이런 앱이 있었으면 좋겠다고 생각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했었는데</a:t>
            </a:r>
            <a:r>
              <a:rPr lang="en-US" altLang="ko-KR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유용할 것 같아요</a:t>
            </a:r>
            <a:r>
              <a:rPr lang="en-US" altLang="ko-KR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err="1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핫플레이스와</a:t>
            </a:r>
            <a:r>
              <a:rPr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카페는 디자인 적 요소들이 좋았지만</a:t>
            </a:r>
            <a:r>
              <a:rPr lang="en-US" altLang="ko-KR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흡연장과 주차장 등 은 평범한 디자인이라 아쉬운 부분이 있었습니다</a:t>
            </a:r>
            <a:r>
              <a:rPr lang="en-US" altLang="ko-KR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UI </a:t>
            </a:r>
            <a:r>
              <a:rPr lang="ko-KR" altLang="en-US" sz="12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설계도</a:t>
            </a:r>
            <a:r>
              <a:rPr lang="en-US" altLang="ko-KR" sz="12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디자인 적 요소들도 </a:t>
            </a:r>
            <a:r>
              <a:rPr lang="ko-KR" altLang="en-US" sz="1200" b="1" dirty="0" err="1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취향저격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이였습니다</a:t>
            </a:r>
            <a:r>
              <a:rPr lang="en-US" altLang="ko-KR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보완해서 </a:t>
            </a:r>
            <a:r>
              <a:rPr lang="ko-KR" altLang="en-US" sz="1200" b="1" dirty="0">
                <a:solidFill>
                  <a:srgbClr val="7F75C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정식 출시 되었으면 좋겠어요</a:t>
            </a:r>
            <a:r>
              <a:rPr lang="en-US" altLang="ko-KR" sz="1200" b="1" dirty="0">
                <a:solidFill>
                  <a:srgbClr val="7F75C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</a:t>
            </a:r>
            <a:endParaRPr lang="ko-KR" altLang="en-US" sz="1200" b="1" dirty="0">
              <a:solidFill>
                <a:srgbClr val="7F75C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23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B84630-6A5A-B735-1DD9-5E508E1B0FFD}"/>
              </a:ext>
            </a:extLst>
          </p:cNvPr>
          <p:cNvSpPr/>
          <p:nvPr/>
        </p:nvSpPr>
        <p:spPr>
          <a:xfrm>
            <a:off x="5893676" y="0"/>
            <a:ext cx="662151" cy="6858000"/>
          </a:xfrm>
          <a:prstGeom prst="rect">
            <a:avLst/>
          </a:prstGeom>
          <a:solidFill>
            <a:srgbClr val="7F7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0" name="내용 개체 틀 4" descr="텍스트, 실외, 옅은, 표지판이(가) 표시된 사진&#10;&#10;자동 생성된 설명">
            <a:extLst>
              <a:ext uri="{FF2B5EF4-FFF2-40B4-BE49-F238E27FC236}">
                <a16:creationId xmlns:a16="http://schemas.microsoft.com/office/drawing/2014/main" id="{08192CAF-B0B3-4256-72F7-BC331B9ECE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83148" y="1112221"/>
            <a:ext cx="2685453" cy="4748675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1" name="그림 40" descr="텍스트, 모니터, 실내, 휴대폰이(가) 표시된 사진&#10;&#10;자동 생성된 설명">
            <a:extLst>
              <a:ext uri="{FF2B5EF4-FFF2-40B4-BE49-F238E27FC236}">
                <a16:creationId xmlns:a16="http://schemas.microsoft.com/office/drawing/2014/main" id="{949EADC5-1418-996B-92A9-769D1046A6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13" y="997103"/>
            <a:ext cx="2844478" cy="4863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CD77C8A-5833-2E12-07EF-6FF99969149F}"/>
              </a:ext>
            </a:extLst>
          </p:cNvPr>
          <p:cNvSpPr/>
          <p:nvPr/>
        </p:nvSpPr>
        <p:spPr>
          <a:xfrm>
            <a:off x="-2" y="1"/>
            <a:ext cx="123504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127C7-2CFD-7402-67BC-0E2848B4DB08}"/>
              </a:ext>
            </a:extLst>
          </p:cNvPr>
          <p:cNvSpPr txBox="1"/>
          <p:nvPr/>
        </p:nvSpPr>
        <p:spPr>
          <a:xfrm>
            <a:off x="1994911" y="2318511"/>
            <a:ext cx="2313454" cy="675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여행지의 필요한 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모든 정보가 담겨 있는 </a:t>
            </a:r>
            <a:r>
              <a:rPr lang="ko-KR" altLang="en-US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만능앱</a:t>
            </a:r>
            <a:endParaRPr lang="ko-KR" altLang="en-US" sz="1500" spc="-50" dirty="0">
              <a:ln>
                <a:solidFill>
                  <a:srgbClr val="5F0080">
                    <a:alpha val="0"/>
                  </a:srgb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7FF77F-391F-7BEF-37E9-A96586273073}"/>
              </a:ext>
            </a:extLst>
          </p:cNvPr>
          <p:cNvSpPr txBox="1"/>
          <p:nvPr/>
        </p:nvSpPr>
        <p:spPr>
          <a:xfrm>
            <a:off x="1989207" y="1603559"/>
            <a:ext cx="2521564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2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</a:t>
            </a:r>
            <a:r>
              <a:rPr lang="ko-KR" altLang="en-US" sz="2000" b="1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바로여기</a:t>
            </a:r>
            <a:r>
              <a:rPr lang="en-US" altLang="ko-KR" sz="2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” </a:t>
            </a:r>
            <a:r>
              <a:rPr lang="ko-KR" altLang="en-US" sz="2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앱의 기능</a:t>
            </a:r>
            <a:endParaRPr lang="en-US" altLang="ko-KR" sz="2000" b="1" spc="-80" dirty="0">
              <a:ln>
                <a:solidFill>
                  <a:srgbClr val="5F0080">
                    <a:alpha val="0"/>
                  </a:srgb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A310B11-A668-3676-521E-4863443D3E27}"/>
              </a:ext>
            </a:extLst>
          </p:cNvPr>
          <p:cNvCxnSpPr/>
          <p:nvPr/>
        </p:nvCxnSpPr>
        <p:spPr>
          <a:xfrm>
            <a:off x="1418496" y="3486558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345916-8FB0-D5C3-9E64-C9B20AC462B9}"/>
              </a:ext>
            </a:extLst>
          </p:cNvPr>
          <p:cNvSpPr txBox="1"/>
          <p:nvPr/>
        </p:nvSpPr>
        <p:spPr>
          <a:xfrm>
            <a:off x="7960994" y="1603559"/>
            <a:ext cx="1729641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보편적인 사용성</a:t>
            </a:r>
            <a:endParaRPr lang="en-US" altLang="ko-KR" sz="2000" b="1" spc="-80" dirty="0">
              <a:ln>
                <a:solidFill>
                  <a:srgbClr val="5F0080">
                    <a:alpha val="0"/>
                  </a:srgb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6F8A5-8E8E-39D8-D001-F91440AE197D}"/>
              </a:ext>
            </a:extLst>
          </p:cNvPr>
          <p:cNvSpPr txBox="1"/>
          <p:nvPr/>
        </p:nvSpPr>
        <p:spPr>
          <a:xfrm>
            <a:off x="7960994" y="2080044"/>
            <a:ext cx="3796232" cy="975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내가 가고자 했던 여행지에 대한 정보들을 찾으려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다양한 플랫폼들을 이용하여 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정보를 일일이 찾는 수고를 덜어줄 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EBF97-8255-75AD-8A5C-D961F4AC0237}"/>
              </a:ext>
            </a:extLst>
          </p:cNvPr>
          <p:cNvSpPr txBox="1"/>
          <p:nvPr/>
        </p:nvSpPr>
        <p:spPr>
          <a:xfrm>
            <a:off x="3019312" y="3959498"/>
            <a:ext cx="1515479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유용한 피드백</a:t>
            </a:r>
            <a:endParaRPr lang="en-US" altLang="ko-KR" sz="2000" b="1" spc="-80" dirty="0">
              <a:ln>
                <a:solidFill>
                  <a:srgbClr val="5F0080">
                    <a:alpha val="0"/>
                  </a:srgb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57E894-53CC-5B72-BB92-D626DE4D0251}"/>
              </a:ext>
            </a:extLst>
          </p:cNvPr>
          <p:cNvSpPr txBox="1"/>
          <p:nvPr/>
        </p:nvSpPr>
        <p:spPr>
          <a:xfrm>
            <a:off x="2184179" y="4509530"/>
            <a:ext cx="2350322" cy="675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설문조사를 통하여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</a:p>
          <a:p>
            <a:pPr algn="r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부족한 점들을 보완 후 상용화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E30CA8-9930-FC44-F225-F9C63C942128}"/>
              </a:ext>
            </a:extLst>
          </p:cNvPr>
          <p:cNvSpPr txBox="1"/>
          <p:nvPr/>
        </p:nvSpPr>
        <p:spPr>
          <a:xfrm>
            <a:off x="8067113" y="3959498"/>
            <a:ext cx="1301318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다양한 요소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F49D58-E9F0-1C57-FDF0-4E0B3D17D1CF}"/>
              </a:ext>
            </a:extLst>
          </p:cNvPr>
          <p:cNvSpPr txBox="1"/>
          <p:nvPr/>
        </p:nvSpPr>
        <p:spPr>
          <a:xfrm>
            <a:off x="7887505" y="4509529"/>
            <a:ext cx="3894015" cy="1875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핫플레이스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가고자 하는 지역의 </a:t>
            </a:r>
            <a:r>
              <a:rPr lang="ko-KR" altLang="en-US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핫플레이스</a:t>
            </a:r>
            <a:endParaRPr lang="ko-KR" altLang="en-US" sz="1500" spc="-50" dirty="0">
              <a:ln>
                <a:solidFill>
                  <a:srgbClr val="5F0080">
                    <a:alpha val="0"/>
                  </a:srgb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맛집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카페 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가고자 하는 지역의 </a:t>
            </a:r>
            <a:r>
              <a:rPr lang="ko-KR" altLang="en-US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핫한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맛집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카페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흡연장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가고자 하는 지역의 흡연장의 위치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주차장 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가고자 하는 지역의 주차장의 위치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화장실 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가고자 하는 지역의 화장실의 위치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스케줄러 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5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가지 기능을 갖춘 스케줄러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717D74-E447-D39E-D49D-FC8B64FC9E18}"/>
              </a:ext>
            </a:extLst>
          </p:cNvPr>
          <p:cNvCxnSpPr/>
          <p:nvPr/>
        </p:nvCxnSpPr>
        <p:spPr>
          <a:xfrm>
            <a:off x="8106867" y="3486558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AFA423-EEA5-114F-80DF-E7BCEDBEFE33}"/>
              </a:ext>
            </a:extLst>
          </p:cNvPr>
          <p:cNvSpPr txBox="1"/>
          <p:nvPr/>
        </p:nvSpPr>
        <p:spPr>
          <a:xfrm>
            <a:off x="213930" y="0"/>
            <a:ext cx="933589" cy="578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결론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5F0080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4964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F8D465B-8798-5E23-D986-17897B44FA1A}"/>
              </a:ext>
            </a:extLst>
          </p:cNvPr>
          <p:cNvSpPr/>
          <p:nvPr/>
        </p:nvSpPr>
        <p:spPr>
          <a:xfrm>
            <a:off x="-209550" y="3693903"/>
            <a:ext cx="12592050" cy="32670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B84630-6A5A-B735-1DD9-5E508E1B0FFD}"/>
              </a:ext>
            </a:extLst>
          </p:cNvPr>
          <p:cNvSpPr/>
          <p:nvPr/>
        </p:nvSpPr>
        <p:spPr>
          <a:xfrm>
            <a:off x="-40327" y="0"/>
            <a:ext cx="2821627" cy="6858000"/>
          </a:xfrm>
          <a:prstGeom prst="rect">
            <a:avLst/>
          </a:prstGeom>
          <a:solidFill>
            <a:srgbClr val="7F7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C66B50-D8B5-93E4-4498-0E639D634405}"/>
              </a:ext>
            </a:extLst>
          </p:cNvPr>
          <p:cNvSpPr txBox="1"/>
          <p:nvPr/>
        </p:nvSpPr>
        <p:spPr>
          <a:xfrm>
            <a:off x="3432653" y="928557"/>
            <a:ext cx="1806905" cy="557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향후 과제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5F0080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72956F-A3AB-6F50-47E8-376384B215DC}"/>
              </a:ext>
            </a:extLst>
          </p:cNvPr>
          <p:cNvSpPr txBox="1"/>
          <p:nvPr/>
        </p:nvSpPr>
        <p:spPr>
          <a:xfrm>
            <a:off x="3630386" y="2045181"/>
            <a:ext cx="8132464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 부족으로</a:t>
            </a:r>
            <a:r>
              <a:rPr kumimoji="1"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많은 정보가 담기지 못한 부분에 </a:t>
            </a:r>
            <a:r>
              <a:rPr kumimoji="1"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더욱 많은 정보를 추가</a:t>
            </a:r>
            <a:endParaRPr kumimoji="1"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흡연장</a:t>
            </a:r>
            <a:r>
              <a:rPr kumimoji="1"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화장실</a:t>
            </a:r>
            <a:r>
              <a:rPr kumimoji="1"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주차장에 지도에 마커에 주소만 표시할 뿐만 아니라</a:t>
            </a:r>
            <a:r>
              <a:rPr kumimoji="1"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주소지의 이미지 및 정보 제공</a:t>
            </a:r>
            <a:endParaRPr kumimoji="1"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핫플레이스</a:t>
            </a:r>
            <a:r>
              <a:rPr kumimoji="1"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맛집</a:t>
            </a:r>
            <a:r>
              <a:rPr kumimoji="1"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카페 부분에도 </a:t>
            </a:r>
            <a:r>
              <a:rPr kumimoji="1"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카카오맵</a:t>
            </a:r>
            <a:r>
              <a:rPr kumimoji="1"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kumimoji="1"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kumimoji="1"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적용하여</a:t>
            </a:r>
            <a:r>
              <a:rPr kumimoji="1"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1"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kumimoji="1"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내 위치 기반</a:t>
            </a:r>
            <a:r>
              <a:rPr kumimoji="1"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있는 주변 맛집 카페들을 탐색</a:t>
            </a:r>
            <a:endParaRPr kumimoji="1"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전체적인 </a:t>
            </a:r>
            <a:r>
              <a:rPr kumimoji="1"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구성 및 디자인을 보완</a:t>
            </a:r>
            <a:endParaRPr kumimoji="1"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스케줄러의 더욱 다양한 </a:t>
            </a:r>
            <a:r>
              <a:rPr kumimoji="1"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추가</a:t>
            </a:r>
            <a:endParaRPr kumimoji="1"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kumimoji="1"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kumimoji="1"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0" name="내용 개체 틀 4" descr="텍스트, 실외, 옅은, 표지판이(가) 표시된 사진&#10;&#10;자동 생성된 설명">
            <a:extLst>
              <a:ext uri="{FF2B5EF4-FFF2-40B4-BE49-F238E27FC236}">
                <a16:creationId xmlns:a16="http://schemas.microsoft.com/office/drawing/2014/main" id="{08192CAF-B0B3-4256-72F7-BC331B9ECE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8175" y="1319564"/>
            <a:ext cx="2685453" cy="4748675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1" name="그림 40" descr="텍스트, 모니터, 실내, 휴대폰이(가) 표시된 사진&#10;&#10;자동 생성된 설명">
            <a:extLst>
              <a:ext uri="{FF2B5EF4-FFF2-40B4-BE49-F238E27FC236}">
                <a16:creationId xmlns:a16="http://schemas.microsoft.com/office/drawing/2014/main" id="{949EADC5-1418-996B-92A9-769D1046A6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50" y="1262005"/>
            <a:ext cx="2844478" cy="4863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0482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3838" y="150099"/>
            <a:ext cx="11696700" cy="6515101"/>
            <a:chOff x="247650" y="149224"/>
            <a:chExt cx="11696700" cy="6515101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1532A8EB-BE76-6236-DA0B-331A8C25F240}"/>
                </a:ext>
              </a:extLst>
            </p:cNvPr>
            <p:cNvSpPr/>
            <p:nvPr/>
          </p:nvSpPr>
          <p:spPr>
            <a:xfrm>
              <a:off x="247650" y="823516"/>
              <a:ext cx="11696700" cy="5840809"/>
            </a:xfrm>
            <a:custGeom>
              <a:avLst/>
              <a:gdLst>
                <a:gd name="connsiteX0" fmla="*/ 11336337 w 11696700"/>
                <a:gd name="connsiteY0" fmla="*/ 0 h 5840809"/>
                <a:gd name="connsiteX1" fmla="*/ 11418141 w 11696700"/>
                <a:gd name="connsiteY1" fmla="*/ 118665 h 5840809"/>
                <a:gd name="connsiteX2" fmla="*/ 11642683 w 11696700"/>
                <a:gd name="connsiteY2" fmla="*/ 118665 h 5840809"/>
                <a:gd name="connsiteX3" fmla="*/ 11696700 w 11696700"/>
                <a:gd name="connsiteY3" fmla="*/ 172682 h 5840809"/>
                <a:gd name="connsiteX4" fmla="*/ 11696700 w 11696700"/>
                <a:gd name="connsiteY4" fmla="*/ 5786792 h 5840809"/>
                <a:gd name="connsiteX5" fmla="*/ 11642683 w 11696700"/>
                <a:gd name="connsiteY5" fmla="*/ 5840809 h 5840809"/>
                <a:gd name="connsiteX6" fmla="*/ 54017 w 11696700"/>
                <a:gd name="connsiteY6" fmla="*/ 5840809 h 5840809"/>
                <a:gd name="connsiteX7" fmla="*/ 0 w 11696700"/>
                <a:gd name="connsiteY7" fmla="*/ 5786792 h 5840809"/>
                <a:gd name="connsiteX8" fmla="*/ 0 w 11696700"/>
                <a:gd name="connsiteY8" fmla="*/ 172682 h 5840809"/>
                <a:gd name="connsiteX9" fmla="*/ 54017 w 11696700"/>
                <a:gd name="connsiteY9" fmla="*/ 118665 h 5840809"/>
                <a:gd name="connsiteX10" fmla="*/ 11254533 w 11696700"/>
                <a:gd name="connsiteY10" fmla="*/ 118665 h 584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96700" h="5840809">
                  <a:moveTo>
                    <a:pt x="11336337" y="0"/>
                  </a:moveTo>
                  <a:lnTo>
                    <a:pt x="11418141" y="118665"/>
                  </a:lnTo>
                  <a:lnTo>
                    <a:pt x="11642683" y="118665"/>
                  </a:lnTo>
                  <a:cubicBezTo>
                    <a:pt x="11672516" y="118665"/>
                    <a:pt x="11696700" y="142849"/>
                    <a:pt x="11696700" y="172682"/>
                  </a:cubicBezTo>
                  <a:lnTo>
                    <a:pt x="11696700" y="5786792"/>
                  </a:lnTo>
                  <a:cubicBezTo>
                    <a:pt x="11696700" y="5816625"/>
                    <a:pt x="11672516" y="5840809"/>
                    <a:pt x="11642683" y="5840809"/>
                  </a:cubicBezTo>
                  <a:lnTo>
                    <a:pt x="54017" y="5840809"/>
                  </a:lnTo>
                  <a:cubicBezTo>
                    <a:pt x="24184" y="5840809"/>
                    <a:pt x="0" y="5816625"/>
                    <a:pt x="0" y="5786792"/>
                  </a:cubicBezTo>
                  <a:lnTo>
                    <a:pt x="0" y="172682"/>
                  </a:lnTo>
                  <a:cubicBezTo>
                    <a:pt x="0" y="142849"/>
                    <a:pt x="24184" y="118665"/>
                    <a:pt x="54017" y="118665"/>
                  </a:cubicBezTo>
                  <a:lnTo>
                    <a:pt x="11254533" y="1186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25400" dir="5400000" algn="t" rotWithShape="0">
                <a:srgbClr val="FF7C8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0CB141D-4C24-3592-6DDF-4DDC07CDD1AC}"/>
                </a:ext>
              </a:extLst>
            </p:cNvPr>
            <p:cNvSpPr/>
            <p:nvPr/>
          </p:nvSpPr>
          <p:spPr>
            <a:xfrm>
              <a:off x="247650" y="149224"/>
              <a:ext cx="11696700" cy="619125"/>
            </a:xfrm>
            <a:prstGeom prst="roundRect">
              <a:avLst>
                <a:gd name="adj" fmla="val 7436"/>
              </a:avLst>
            </a:prstGeom>
            <a:solidFill>
              <a:srgbClr val="7F75CB"/>
            </a:solidFill>
            <a:ln>
              <a:noFill/>
            </a:ln>
            <a:effectLst>
              <a:outerShdw blurRad="190500" dist="25400" dir="5400000" algn="t" rotWithShape="0">
                <a:srgbClr val="FF7C8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000" kern="0" dirty="0">
                  <a:solidFill>
                    <a:schemeClr val="bg1"/>
                  </a:solidFill>
                  <a:latin typeface="스스로넷 설립체" panose="00000500000000000000" pitchFamily="2" charset="-127"/>
                  <a:ea typeface="스스로넷 설립체" panose="00000500000000000000" pitchFamily="2" charset="-127"/>
                </a:rPr>
                <a:t>다양한 여행지의 필요한 정보들을 담은 여행지 앱 개발</a:t>
              </a:r>
              <a:endParaRPr lang="en-US" altLang="ko-KR" sz="700" kern="0" dirty="0"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endParaRPr>
            </a:p>
          </p:txBody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74192D0B-C7F2-2F57-19A3-ABEA71408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6522" y="316846"/>
              <a:ext cx="75549" cy="160255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Rectangle 38">
              <a:extLst>
                <a:ext uri="{FF2B5EF4-FFF2-40B4-BE49-F238E27FC236}">
                  <a16:creationId xmlns:a16="http://schemas.microsoft.com/office/drawing/2014/main" id="{B92FB38F-AF71-61FB-1735-2C1317DA4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6601" y="502284"/>
              <a:ext cx="93864" cy="4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Rectangle 39">
              <a:extLst>
                <a:ext uri="{FF2B5EF4-FFF2-40B4-BE49-F238E27FC236}">
                  <a16:creationId xmlns:a16="http://schemas.microsoft.com/office/drawing/2014/main" id="{DED60EDD-BC4F-1E67-C08A-3BD0AE01D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6601" y="511441"/>
              <a:ext cx="93864" cy="9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Rectangle 40">
              <a:extLst>
                <a:ext uri="{FF2B5EF4-FFF2-40B4-BE49-F238E27FC236}">
                  <a16:creationId xmlns:a16="http://schemas.microsoft.com/office/drawing/2014/main" id="{D2FF164A-B1D3-9AF4-2F2C-124CB815A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6601" y="487021"/>
              <a:ext cx="93864" cy="9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41">
              <a:extLst>
                <a:ext uri="{FF2B5EF4-FFF2-40B4-BE49-F238E27FC236}">
                  <a16:creationId xmlns:a16="http://schemas.microsoft.com/office/drawing/2014/main" id="{9AE880D7-87C7-A897-E821-B86B98FC3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0576" y="531282"/>
              <a:ext cx="109126" cy="69444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D6372A57-0567-2E46-4738-544C7B5DAA78}"/>
                </a:ext>
              </a:extLst>
            </p:cNvPr>
            <p:cNvSpPr/>
            <p:nvPr/>
          </p:nvSpPr>
          <p:spPr>
            <a:xfrm>
              <a:off x="11011799" y="582726"/>
              <a:ext cx="578777" cy="18000"/>
            </a:xfrm>
            <a:prstGeom prst="parallelogram">
              <a:avLst>
                <a:gd name="adj" fmla="val 27271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0D02E2-560D-FF45-EAEA-6BB66BC23599}"/>
                </a:ext>
              </a:extLst>
            </p:cNvPr>
            <p:cNvSpPr txBox="1"/>
            <p:nvPr/>
          </p:nvSpPr>
          <p:spPr>
            <a:xfrm>
              <a:off x="10805796" y="381526"/>
              <a:ext cx="78478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b="1" i="1" dirty="0">
                  <a:solidFill>
                    <a:prstClr val="white"/>
                  </a:solidFill>
                </a:rPr>
                <a:t>Page 01</a:t>
              </a:r>
              <a:endParaRPr lang="ko-KR" altLang="en-US" sz="700" b="1" i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12B1671-299B-405A-ACDF-E45E67A0A93C}"/>
              </a:ext>
            </a:extLst>
          </p:cNvPr>
          <p:cNvGrpSpPr/>
          <p:nvPr/>
        </p:nvGrpSpPr>
        <p:grpSpPr>
          <a:xfrm>
            <a:off x="1495723" y="2795401"/>
            <a:ext cx="3596389" cy="1886382"/>
            <a:chOff x="1169759" y="2653068"/>
            <a:chExt cx="3474230" cy="1771631"/>
          </a:xfrm>
        </p:grpSpPr>
        <p:sp>
          <p:nvSpPr>
            <p:cNvPr id="41" name="원호 40">
              <a:extLst>
                <a:ext uri="{FF2B5EF4-FFF2-40B4-BE49-F238E27FC236}">
                  <a16:creationId xmlns:a16="http://schemas.microsoft.com/office/drawing/2014/main" id="{0F1E2500-D4CE-44F4-B1C0-F7A1A474D05E}"/>
                </a:ext>
              </a:extLst>
            </p:cNvPr>
            <p:cNvSpPr/>
            <p:nvPr/>
          </p:nvSpPr>
          <p:spPr>
            <a:xfrm rot="16200000">
              <a:off x="1169760" y="2661861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98C3FF9-A119-482E-B5CD-0A47F294C2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4222" y="2662610"/>
              <a:ext cx="1152000" cy="709"/>
            </a:xfrm>
            <a:prstGeom prst="line">
              <a:avLst/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6E73CE01-4FAF-4E00-ADA4-C3B56F990D57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>
              <a:off x="1169761" y="2806324"/>
              <a:ext cx="53" cy="1469233"/>
            </a:xfrm>
            <a:prstGeom prst="line">
              <a:avLst/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9E5F23A3-8858-4AEB-9C31-AFE94F8C053A}"/>
                </a:ext>
              </a:extLst>
            </p:cNvPr>
            <p:cNvSpPr/>
            <p:nvPr/>
          </p:nvSpPr>
          <p:spPr>
            <a:xfrm rot="10800000">
              <a:off x="1169759" y="4135063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C87B117-E54E-4039-8303-D0C459DC5A0B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 flipV="1">
              <a:off x="1314222" y="4423857"/>
              <a:ext cx="1453532" cy="842"/>
            </a:xfrm>
            <a:prstGeom prst="line">
              <a:avLst/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원호 48">
              <a:extLst>
                <a:ext uri="{FF2B5EF4-FFF2-40B4-BE49-F238E27FC236}">
                  <a16:creationId xmlns:a16="http://schemas.microsoft.com/office/drawing/2014/main" id="{69D224AB-E8CE-45DD-BB57-A008D2DDA3E6}"/>
                </a:ext>
              </a:extLst>
            </p:cNvPr>
            <p:cNvSpPr/>
            <p:nvPr/>
          </p:nvSpPr>
          <p:spPr>
            <a:xfrm rot="5400000">
              <a:off x="2629419" y="413506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9D70455-2178-495E-B9A6-48706B466CA3}"/>
                </a:ext>
              </a:extLst>
            </p:cNvPr>
            <p:cNvCxnSpPr>
              <a:cxnSpLocks/>
              <a:stCxn id="49" idx="0"/>
              <a:endCxn id="51" idx="0"/>
            </p:cNvCxnSpPr>
            <p:nvPr/>
          </p:nvCxnSpPr>
          <p:spPr>
            <a:xfrm flipV="1">
              <a:off x="2915684" y="2779300"/>
              <a:ext cx="255481" cy="1527818"/>
            </a:xfrm>
            <a:prstGeom prst="line">
              <a:avLst/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원호 50">
              <a:extLst>
                <a:ext uri="{FF2B5EF4-FFF2-40B4-BE49-F238E27FC236}">
                  <a16:creationId xmlns:a16="http://schemas.microsoft.com/office/drawing/2014/main" id="{E0D7E776-7C20-4380-91E5-A98CACFA7363}"/>
                </a:ext>
              </a:extLst>
            </p:cNvPr>
            <p:cNvSpPr/>
            <p:nvPr/>
          </p:nvSpPr>
          <p:spPr>
            <a:xfrm rot="16200000">
              <a:off x="3170010" y="265306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096FFA3-9B03-4A34-8772-B70DF0A1E7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294" y="2654577"/>
              <a:ext cx="1326695" cy="804"/>
            </a:xfrm>
            <a:prstGeom prst="line">
              <a:avLst/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4BE6865-6F49-453C-966A-FB2D6C6D772C}"/>
              </a:ext>
            </a:extLst>
          </p:cNvPr>
          <p:cNvGrpSpPr/>
          <p:nvPr/>
        </p:nvGrpSpPr>
        <p:grpSpPr>
          <a:xfrm>
            <a:off x="3495975" y="2791561"/>
            <a:ext cx="3446847" cy="1886382"/>
            <a:chOff x="3170010" y="2649228"/>
            <a:chExt cx="3329767" cy="1771631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56B55DFE-005D-43D4-B54D-91F60BA38457}"/>
                </a:ext>
              </a:extLst>
            </p:cNvPr>
            <p:cNvCxnSpPr>
              <a:cxnSpLocks/>
              <a:endCxn id="71" idx="2"/>
            </p:cNvCxnSpPr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1FAFFFE8-59A3-4ACF-A344-F7D2FBEFEC33}"/>
                </a:ext>
              </a:extLst>
            </p:cNvPr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EE3F18E-7DE9-4273-B733-7BAD0CF0B6D1}"/>
                </a:ext>
              </a:extLst>
            </p:cNvPr>
            <p:cNvCxnSpPr>
              <a:cxnSpLocks/>
              <a:stCxn id="71" idx="0"/>
              <a:endCxn id="73" idx="0"/>
            </p:cNvCxnSpPr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C511AA73-F009-4A1A-8F98-2EA827756F8F}"/>
                </a:ext>
              </a:extLst>
            </p:cNvPr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B4F547F8-45A0-49F6-808C-735D4351B2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EFF26FA-1182-474C-90E6-45F397AB3DD4}"/>
              </a:ext>
            </a:extLst>
          </p:cNvPr>
          <p:cNvGrpSpPr/>
          <p:nvPr/>
        </p:nvGrpSpPr>
        <p:grpSpPr>
          <a:xfrm>
            <a:off x="5351763" y="2787721"/>
            <a:ext cx="3446847" cy="1886382"/>
            <a:chOff x="5025798" y="2645388"/>
            <a:chExt cx="3329767" cy="1771631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A089AA3-0915-4BFE-9549-ED690EB7E487}"/>
                </a:ext>
              </a:extLst>
            </p:cNvPr>
            <p:cNvCxnSpPr>
              <a:cxnSpLocks/>
              <a:endCxn id="77" idx="2"/>
            </p:cNvCxnSpPr>
            <p:nvPr/>
          </p:nvCxnSpPr>
          <p:spPr>
            <a:xfrm flipV="1">
              <a:off x="5025798" y="4416177"/>
              <a:ext cx="1453532" cy="842"/>
            </a:xfrm>
            <a:prstGeom prst="line">
              <a:avLst/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원호 76">
              <a:extLst>
                <a:ext uri="{FF2B5EF4-FFF2-40B4-BE49-F238E27FC236}">
                  <a16:creationId xmlns:a16="http://schemas.microsoft.com/office/drawing/2014/main" id="{33A0916E-A4E8-4054-A395-70557E8B9BD4}"/>
                </a:ext>
              </a:extLst>
            </p:cNvPr>
            <p:cNvSpPr/>
            <p:nvPr/>
          </p:nvSpPr>
          <p:spPr>
            <a:xfrm rot="5400000">
              <a:off x="6340995" y="412738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924EC17E-4DBF-4698-9826-6B40F8D9E9C9}"/>
                </a:ext>
              </a:extLst>
            </p:cNvPr>
            <p:cNvCxnSpPr>
              <a:cxnSpLocks/>
              <a:stCxn id="77" idx="0"/>
              <a:endCxn id="79" idx="0"/>
            </p:cNvCxnSpPr>
            <p:nvPr/>
          </p:nvCxnSpPr>
          <p:spPr>
            <a:xfrm flipV="1">
              <a:off x="6627260" y="2771620"/>
              <a:ext cx="255481" cy="1527818"/>
            </a:xfrm>
            <a:prstGeom prst="line">
              <a:avLst/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원호 78">
              <a:extLst>
                <a:ext uri="{FF2B5EF4-FFF2-40B4-BE49-F238E27FC236}">
                  <a16:creationId xmlns:a16="http://schemas.microsoft.com/office/drawing/2014/main" id="{EF67D17C-FB09-491F-BAC5-BBDF307D9CF4}"/>
                </a:ext>
              </a:extLst>
            </p:cNvPr>
            <p:cNvSpPr/>
            <p:nvPr/>
          </p:nvSpPr>
          <p:spPr>
            <a:xfrm rot="16200000">
              <a:off x="6881586" y="264538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19138196-1241-4F88-8C92-ECDB2179C6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8870" y="2646897"/>
              <a:ext cx="1326695" cy="804"/>
            </a:xfrm>
            <a:prstGeom prst="line">
              <a:avLst/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7207551" y="2783881"/>
            <a:ext cx="2220124" cy="1886382"/>
            <a:chOff x="6997755" y="2075490"/>
            <a:chExt cx="2144713" cy="1771631"/>
          </a:xfrm>
        </p:grpSpPr>
        <p:sp>
          <p:nvSpPr>
            <p:cNvPr id="82" name="원호 81">
              <a:extLst>
                <a:ext uri="{FF2B5EF4-FFF2-40B4-BE49-F238E27FC236}">
                  <a16:creationId xmlns:a16="http://schemas.microsoft.com/office/drawing/2014/main" id="{9F4F9750-7424-4618-8D58-84F532BEBCEB}"/>
                </a:ext>
              </a:extLst>
            </p:cNvPr>
            <p:cNvSpPr/>
            <p:nvPr/>
          </p:nvSpPr>
          <p:spPr>
            <a:xfrm rot="16200000">
              <a:off x="8853543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C926A4A-38D4-453A-8240-6872EFAE8248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 flipV="1">
              <a:off x="6997755" y="3846279"/>
              <a:ext cx="1453532" cy="842"/>
            </a:xfrm>
            <a:prstGeom prst="line">
              <a:avLst/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원호 83">
              <a:extLst>
                <a:ext uri="{FF2B5EF4-FFF2-40B4-BE49-F238E27FC236}">
                  <a16:creationId xmlns:a16="http://schemas.microsoft.com/office/drawing/2014/main" id="{075F0B37-2D13-4AF9-87F6-04CFF222E886}"/>
                </a:ext>
              </a:extLst>
            </p:cNvPr>
            <p:cNvSpPr/>
            <p:nvPr/>
          </p:nvSpPr>
          <p:spPr>
            <a:xfrm rot="5400000">
              <a:off x="8312952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1413F740-B05B-43E2-8D3B-A92C7A49545C}"/>
                </a:ext>
              </a:extLst>
            </p:cNvPr>
            <p:cNvCxnSpPr>
              <a:cxnSpLocks/>
              <a:stCxn id="84" idx="0"/>
              <a:endCxn id="82" idx="0"/>
            </p:cNvCxnSpPr>
            <p:nvPr/>
          </p:nvCxnSpPr>
          <p:spPr>
            <a:xfrm flipV="1">
              <a:off x="8599217" y="2201722"/>
              <a:ext cx="255481" cy="1527818"/>
            </a:xfrm>
            <a:prstGeom prst="line">
              <a:avLst/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C3DA931-A3EB-496D-B7CA-42E4F34F08AC}"/>
              </a:ext>
            </a:extLst>
          </p:cNvPr>
          <p:cNvSpPr/>
          <p:nvPr/>
        </p:nvSpPr>
        <p:spPr>
          <a:xfrm>
            <a:off x="1547073" y="3102342"/>
            <a:ext cx="1753639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어플리케이션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제작의도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EE95989-0091-46D4-9AF8-A3DA6B51C674}"/>
              </a:ext>
            </a:extLst>
          </p:cNvPr>
          <p:cNvSpPr/>
          <p:nvPr/>
        </p:nvSpPr>
        <p:spPr>
          <a:xfrm>
            <a:off x="3526569" y="3104287"/>
            <a:ext cx="1696274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어플리케이션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구성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76D9D14-4D33-41BC-B1C6-0CEFC555F134}"/>
              </a:ext>
            </a:extLst>
          </p:cNvPr>
          <p:cNvSpPr/>
          <p:nvPr/>
        </p:nvSpPr>
        <p:spPr>
          <a:xfrm>
            <a:off x="5385631" y="3102341"/>
            <a:ext cx="1696274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어플리케이션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DDBEB03-F3C8-4CFA-B15F-0BFBD927C75F}"/>
              </a:ext>
            </a:extLst>
          </p:cNvPr>
          <p:cNvSpPr/>
          <p:nvPr/>
        </p:nvSpPr>
        <p:spPr>
          <a:xfrm>
            <a:off x="7225753" y="3102341"/>
            <a:ext cx="1696274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설문조사 결과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F4B5C84-B605-45C2-A26B-6C5FC7E5DFD0}"/>
              </a:ext>
            </a:extLst>
          </p:cNvPr>
          <p:cNvSpPr/>
          <p:nvPr/>
        </p:nvSpPr>
        <p:spPr>
          <a:xfrm>
            <a:off x="9118646" y="3102341"/>
            <a:ext cx="1696274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240F30DB-9AE1-4BC2-B132-A5B44B26928D}"/>
              </a:ext>
            </a:extLst>
          </p:cNvPr>
          <p:cNvSpPr/>
          <p:nvPr/>
        </p:nvSpPr>
        <p:spPr>
          <a:xfrm>
            <a:off x="2720364" y="2680541"/>
            <a:ext cx="264465" cy="27203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16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CA76C424-F51D-4E9D-8CED-55FDB208F97E}"/>
              </a:ext>
            </a:extLst>
          </p:cNvPr>
          <p:cNvSpPr/>
          <p:nvPr/>
        </p:nvSpPr>
        <p:spPr>
          <a:xfrm>
            <a:off x="3425307" y="4434609"/>
            <a:ext cx="264465" cy="27203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16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2393B467-0F27-4CF6-8C87-EFABEFE3BC88}"/>
              </a:ext>
            </a:extLst>
          </p:cNvPr>
          <p:cNvSpPr/>
          <p:nvPr/>
        </p:nvSpPr>
        <p:spPr>
          <a:xfrm>
            <a:off x="5252252" y="4426929"/>
            <a:ext cx="264465" cy="272030"/>
          </a:xfrm>
          <a:prstGeom prst="ellipse">
            <a:avLst/>
          </a:prstGeom>
          <a:solidFill>
            <a:srgbClr val="7F7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16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C889A329-5C47-4003-AA05-D8DA1FDE5CEF}"/>
              </a:ext>
            </a:extLst>
          </p:cNvPr>
          <p:cNvSpPr/>
          <p:nvPr/>
        </p:nvSpPr>
        <p:spPr>
          <a:xfrm>
            <a:off x="7079197" y="4419249"/>
            <a:ext cx="264465" cy="272030"/>
          </a:xfrm>
          <a:prstGeom prst="ellipse">
            <a:avLst/>
          </a:prstGeom>
          <a:solidFill>
            <a:srgbClr val="7F7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16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27C5FFEB-7EB7-49C5-8229-D7C46CC22EC9}"/>
              </a:ext>
            </a:extLst>
          </p:cNvPr>
          <p:cNvGrpSpPr/>
          <p:nvPr/>
        </p:nvGrpSpPr>
        <p:grpSpPr>
          <a:xfrm rot="10800000">
            <a:off x="9207800" y="2783880"/>
            <a:ext cx="1654183" cy="1877019"/>
            <a:chOff x="10625816" y="4555975"/>
            <a:chExt cx="1597995" cy="1762838"/>
          </a:xfrm>
        </p:grpSpPr>
        <p:sp>
          <p:nvSpPr>
            <p:cNvPr id="96" name="원호 95">
              <a:extLst>
                <a:ext uri="{FF2B5EF4-FFF2-40B4-BE49-F238E27FC236}">
                  <a16:creationId xmlns:a16="http://schemas.microsoft.com/office/drawing/2014/main" id="{C7D246F9-324E-44B2-A2AF-E0075312E619}"/>
                </a:ext>
              </a:extLst>
            </p:cNvPr>
            <p:cNvSpPr/>
            <p:nvPr/>
          </p:nvSpPr>
          <p:spPr>
            <a:xfrm rot="16200000">
              <a:off x="10625817" y="4555975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C2931590-EE0F-427C-9A14-6CA951503B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4556724"/>
              <a:ext cx="1152000" cy="709"/>
            </a:xfrm>
            <a:prstGeom prst="line">
              <a:avLst/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E12CE014-78D8-40FF-A1E8-20AFC10DC253}"/>
                </a:ext>
              </a:extLst>
            </p:cNvPr>
            <p:cNvCxnSpPr>
              <a:cxnSpLocks/>
              <a:endCxn id="99" idx="2"/>
            </p:cNvCxnSpPr>
            <p:nvPr/>
          </p:nvCxnSpPr>
          <p:spPr>
            <a:xfrm>
              <a:off x="10625818" y="4700438"/>
              <a:ext cx="53" cy="1469233"/>
            </a:xfrm>
            <a:prstGeom prst="line">
              <a:avLst/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원호 98">
              <a:extLst>
                <a:ext uri="{FF2B5EF4-FFF2-40B4-BE49-F238E27FC236}">
                  <a16:creationId xmlns:a16="http://schemas.microsoft.com/office/drawing/2014/main" id="{5FD46A57-BCDF-4580-B125-AEA0D9795DE3}"/>
                </a:ext>
              </a:extLst>
            </p:cNvPr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57ACD10A-B804-4D55-B377-883D5B0EE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타원 100">
            <a:extLst>
              <a:ext uri="{FF2B5EF4-FFF2-40B4-BE49-F238E27FC236}">
                <a16:creationId xmlns:a16="http://schemas.microsoft.com/office/drawing/2014/main" id="{3ED881B1-E568-4D13-A33E-FD79ADDD0ED2}"/>
              </a:ext>
            </a:extLst>
          </p:cNvPr>
          <p:cNvSpPr/>
          <p:nvPr/>
        </p:nvSpPr>
        <p:spPr>
          <a:xfrm>
            <a:off x="9332862" y="4411569"/>
            <a:ext cx="264465" cy="272030"/>
          </a:xfrm>
          <a:prstGeom prst="ellipse">
            <a:avLst/>
          </a:prstGeom>
          <a:solidFill>
            <a:srgbClr val="7F7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16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2" name="직선 연결선 101"/>
          <p:cNvCxnSpPr>
            <a:cxnSpLocks/>
          </p:cNvCxnSpPr>
          <p:nvPr/>
        </p:nvCxnSpPr>
        <p:spPr>
          <a:xfrm>
            <a:off x="8587325" y="4840191"/>
            <a:ext cx="0" cy="1176121"/>
          </a:xfrm>
          <a:prstGeom prst="line">
            <a:avLst/>
          </a:prstGeom>
          <a:ln>
            <a:solidFill>
              <a:srgbClr val="7F75C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4724401" y="5127312"/>
            <a:ext cx="3862924" cy="591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b="1" dirty="0"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어플리케이션 구현 및 결과</a:t>
            </a:r>
            <a:endParaRPr lang="ko-KR" altLang="en-US" sz="1200" dirty="0"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cxnSp>
        <p:nvCxnSpPr>
          <p:cNvPr id="104" name="직선 연결선 103"/>
          <p:cNvCxnSpPr>
            <a:cxnSpLocks/>
          </p:cNvCxnSpPr>
          <p:nvPr/>
        </p:nvCxnSpPr>
        <p:spPr>
          <a:xfrm flipV="1">
            <a:off x="5101902" y="1512118"/>
            <a:ext cx="0" cy="1034958"/>
          </a:xfrm>
          <a:prstGeom prst="line">
            <a:avLst/>
          </a:prstGeom>
          <a:ln>
            <a:solidFill>
              <a:srgbClr val="FFD96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/>
          <p:cNvSpPr/>
          <p:nvPr/>
        </p:nvSpPr>
        <p:spPr>
          <a:xfrm>
            <a:off x="1106223" y="1742127"/>
            <a:ext cx="3966427" cy="591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b="1" dirty="0"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여행지 어플리케이션 소개</a:t>
            </a:r>
            <a:endParaRPr lang="ko-KR" altLang="en-US" sz="1200" dirty="0"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02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F8D465B-8798-5E23-D986-17897B44FA1A}"/>
              </a:ext>
            </a:extLst>
          </p:cNvPr>
          <p:cNvSpPr/>
          <p:nvPr/>
        </p:nvSpPr>
        <p:spPr>
          <a:xfrm>
            <a:off x="-209550" y="3693903"/>
            <a:ext cx="12592050" cy="32670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B84630-6A5A-B735-1DD9-5E508E1B0FFD}"/>
              </a:ext>
            </a:extLst>
          </p:cNvPr>
          <p:cNvSpPr/>
          <p:nvPr/>
        </p:nvSpPr>
        <p:spPr>
          <a:xfrm>
            <a:off x="-40327" y="0"/>
            <a:ext cx="2821627" cy="6858000"/>
          </a:xfrm>
          <a:prstGeom prst="rect">
            <a:avLst/>
          </a:prstGeom>
          <a:solidFill>
            <a:srgbClr val="7F7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96E93D-88BE-6101-6690-E97C3EAD01CD}"/>
              </a:ext>
            </a:extLst>
          </p:cNvPr>
          <p:cNvSpPr txBox="1"/>
          <p:nvPr/>
        </p:nvSpPr>
        <p:spPr>
          <a:xfrm>
            <a:off x="206540" y="381231"/>
            <a:ext cx="1002454" cy="324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b="1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Project 1</a:t>
            </a:r>
            <a:endParaRPr lang="en-US" altLang="ko-KR" sz="1500" b="1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ACF617-82CD-7B9C-AC8C-4664476EF9B8}"/>
              </a:ext>
            </a:extLst>
          </p:cNvPr>
          <p:cNvSpPr txBox="1"/>
          <p:nvPr/>
        </p:nvSpPr>
        <p:spPr>
          <a:xfrm>
            <a:off x="166444" y="770359"/>
            <a:ext cx="1422184" cy="324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어플 제작 의도</a:t>
            </a:r>
            <a:endParaRPr lang="en-US" altLang="ko-KR" sz="15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C66B50-D8B5-93E4-4498-0E639D634405}"/>
              </a:ext>
            </a:extLst>
          </p:cNvPr>
          <p:cNvSpPr txBox="1"/>
          <p:nvPr/>
        </p:nvSpPr>
        <p:spPr>
          <a:xfrm>
            <a:off x="4071086" y="1095063"/>
            <a:ext cx="4049827" cy="578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어플리케이션</a:t>
            </a: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7F75CB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제작의도</a:t>
            </a: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5F0080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72956F-A3AB-6F50-47E8-376384B215DC}"/>
              </a:ext>
            </a:extLst>
          </p:cNvPr>
          <p:cNvSpPr txBox="1"/>
          <p:nvPr/>
        </p:nvSpPr>
        <p:spPr>
          <a:xfrm>
            <a:off x="4071086" y="2366129"/>
            <a:ext cx="779659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흔히</a:t>
            </a:r>
            <a:r>
              <a:rPr kumimoji="1"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여행을 다니다 보면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다양한 정보가 필요하고 </a:t>
            </a:r>
            <a:endParaRPr kumimoji="1"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정보를 수집 하기 위해 다양한 플랫폼들을 이용하고는 한다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kumimoji="1"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그에 대한 정보를 찾기에는 많은 시간이 필요하고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kumimoji="1"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일일히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 찾아보아야 하는 점이 불편하게 느껴진다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여행지에 대한 </a:t>
            </a:r>
            <a:r>
              <a:rPr kumimoji="1"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흡연장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주차장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화장실에 대한 정보를 찾기 쉽지 않다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kumimoji="1"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kumimoji="1"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kumimoji="1"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ko-Kore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</a:t>
            </a:r>
            <a:r>
              <a:rPr kumimoji="1" lang="ko-KR" altLang="en-US" sz="20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정보들을 한번에 모두 담은 앱이 있다면 </a:t>
            </a:r>
            <a:endParaRPr kumimoji="1"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ko-KR" altLang="en-US" sz="2000" b="1" dirty="0">
                <a:highlight>
                  <a:srgbClr val="FFD96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보편적으로 편리할 것이라고 생각하여</a:t>
            </a:r>
            <a:r>
              <a:rPr kumimoji="1" lang="en-US" altLang="ko-KR" sz="2000" b="1" dirty="0">
                <a:highlight>
                  <a:srgbClr val="FFD96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2000" b="1" dirty="0">
                <a:highlight>
                  <a:srgbClr val="FFD96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앱을</a:t>
            </a:r>
            <a:r>
              <a:rPr kumimoji="1" lang="en-US" altLang="ko-KR" sz="2000" b="1" dirty="0">
                <a:highlight>
                  <a:srgbClr val="FFD96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2000" b="1" dirty="0">
                <a:highlight>
                  <a:srgbClr val="FFD96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제작하게 되었다</a:t>
            </a:r>
            <a:r>
              <a:rPr kumimoji="1" lang="en-US" altLang="ko-KR" sz="2000" b="1" dirty="0">
                <a:highlight>
                  <a:srgbClr val="FFD96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ko-Kore-KR" altLang="en-US" sz="2000" b="1" dirty="0">
              <a:highlight>
                <a:srgbClr val="FFD966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" name="내용 개체 틀 4" descr="텍스트, 실외, 옅은, 표지판이(가) 표시된 사진&#10;&#10;자동 생성된 설명">
            <a:extLst>
              <a:ext uri="{FF2B5EF4-FFF2-40B4-BE49-F238E27FC236}">
                <a16:creationId xmlns:a16="http://schemas.microsoft.com/office/drawing/2014/main" id="{08192CAF-B0B3-4256-72F7-BC331B9ECE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0503" y="1377124"/>
            <a:ext cx="2685453" cy="4748675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1" name="그림 40" descr="텍스트, 모니터, 실내, 휴대폰이(가) 표시된 사진&#10;&#10;자동 생성된 설명">
            <a:extLst>
              <a:ext uri="{FF2B5EF4-FFF2-40B4-BE49-F238E27FC236}">
                <a16:creationId xmlns:a16="http://schemas.microsoft.com/office/drawing/2014/main" id="{949EADC5-1418-996B-92A9-769D1046A6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68" y="1262006"/>
            <a:ext cx="2844478" cy="4863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0189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B84630-6A5A-B735-1DD9-5E508E1B0FFD}"/>
              </a:ext>
            </a:extLst>
          </p:cNvPr>
          <p:cNvSpPr/>
          <p:nvPr/>
        </p:nvSpPr>
        <p:spPr>
          <a:xfrm>
            <a:off x="-23897" y="1"/>
            <a:ext cx="12760905" cy="3429000"/>
          </a:xfrm>
          <a:prstGeom prst="rect">
            <a:avLst/>
          </a:prstGeom>
          <a:solidFill>
            <a:srgbClr val="7F75CB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96E93D-88BE-6101-6690-E97C3EAD01CD}"/>
              </a:ext>
            </a:extLst>
          </p:cNvPr>
          <p:cNvSpPr txBox="1"/>
          <p:nvPr/>
        </p:nvSpPr>
        <p:spPr>
          <a:xfrm>
            <a:off x="206540" y="381231"/>
            <a:ext cx="1002454" cy="324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b="1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Project 1</a:t>
            </a:r>
            <a:endParaRPr lang="en-US" altLang="ko-KR" sz="1500" b="1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ACF617-82CD-7B9C-AC8C-4664476EF9B8}"/>
              </a:ext>
            </a:extLst>
          </p:cNvPr>
          <p:cNvSpPr txBox="1"/>
          <p:nvPr/>
        </p:nvSpPr>
        <p:spPr>
          <a:xfrm>
            <a:off x="129724" y="717883"/>
            <a:ext cx="1422184" cy="324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어플 제작 의도</a:t>
            </a:r>
            <a:endParaRPr lang="en-US" altLang="ko-KR" sz="15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C66B50-D8B5-93E4-4498-0E639D634405}"/>
              </a:ext>
            </a:extLst>
          </p:cNvPr>
          <p:cNvSpPr txBox="1"/>
          <p:nvPr/>
        </p:nvSpPr>
        <p:spPr>
          <a:xfrm>
            <a:off x="4094236" y="654173"/>
            <a:ext cx="4979568" cy="578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선행 연구 </a:t>
            </a: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관련 플랫폼 및 비교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949EADC5-1418-996B-92A9-769D1046A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726" y="1687083"/>
            <a:ext cx="2286365" cy="1581714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591631-09C9-8C65-2D99-2784CAC24F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5370" y="1695597"/>
            <a:ext cx="2354400" cy="1569600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AC9711-A917-6947-F6D6-866251330F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" r="3604"/>
          <a:stretch/>
        </p:blipFill>
        <p:spPr>
          <a:xfrm>
            <a:off x="6530489" y="1687083"/>
            <a:ext cx="2230956" cy="1578114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내용 개체 틀 4" descr="텍스트, 실외, 옅은, 표지판이(가) 표시된 사진&#10;&#10;자동 생성된 설명">
            <a:extLst>
              <a:ext uri="{FF2B5EF4-FFF2-40B4-BE49-F238E27FC236}">
                <a16:creationId xmlns:a16="http://schemas.microsoft.com/office/drawing/2014/main" id="{EB489ACD-FC88-52BC-2B21-FE9337677B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t="3991" b="25913"/>
          <a:stretch/>
        </p:blipFill>
        <p:spPr>
          <a:xfrm>
            <a:off x="9722498" y="1695597"/>
            <a:ext cx="2060775" cy="1569600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A414BB1-D29A-1A19-01CA-C6EE4C7D298F}"/>
              </a:ext>
            </a:extLst>
          </p:cNvPr>
          <p:cNvSpPr/>
          <p:nvPr/>
        </p:nvSpPr>
        <p:spPr>
          <a:xfrm>
            <a:off x="174339" y="3687087"/>
            <a:ext cx="2821628" cy="2994349"/>
          </a:xfrm>
          <a:prstGeom prst="roundRect">
            <a:avLst/>
          </a:prstGeom>
          <a:solidFill>
            <a:schemeClr val="bg1"/>
          </a:solidFill>
          <a:ln w="98425" cmpd="thickThin">
            <a:solidFill>
              <a:srgbClr val="7F75CB"/>
            </a:solidFill>
            <a:extLst>
              <a:ext uri="{C807C97D-BFC1-408E-A445-0C87EB9F89A2}">
                <ask:lineSketchStyleProps xmlns:ask="http://schemas.microsoft.com/office/drawing/2018/sketchyshapes" sd="1785970114">
                  <a:custGeom>
                    <a:avLst/>
                    <a:gdLst>
                      <a:gd name="connsiteX0" fmla="*/ 0 w 2821628"/>
                      <a:gd name="connsiteY0" fmla="*/ 470281 h 2994349"/>
                      <a:gd name="connsiteX1" fmla="*/ 470281 w 2821628"/>
                      <a:gd name="connsiteY1" fmla="*/ 0 h 2994349"/>
                      <a:gd name="connsiteX2" fmla="*/ 2351347 w 2821628"/>
                      <a:gd name="connsiteY2" fmla="*/ 0 h 2994349"/>
                      <a:gd name="connsiteX3" fmla="*/ 2821628 w 2821628"/>
                      <a:gd name="connsiteY3" fmla="*/ 470281 h 2994349"/>
                      <a:gd name="connsiteX4" fmla="*/ 2821628 w 2821628"/>
                      <a:gd name="connsiteY4" fmla="*/ 2524068 h 2994349"/>
                      <a:gd name="connsiteX5" fmla="*/ 2351347 w 2821628"/>
                      <a:gd name="connsiteY5" fmla="*/ 2994349 h 2994349"/>
                      <a:gd name="connsiteX6" fmla="*/ 470281 w 2821628"/>
                      <a:gd name="connsiteY6" fmla="*/ 2994349 h 2994349"/>
                      <a:gd name="connsiteX7" fmla="*/ 0 w 2821628"/>
                      <a:gd name="connsiteY7" fmla="*/ 2524068 h 2994349"/>
                      <a:gd name="connsiteX8" fmla="*/ 0 w 2821628"/>
                      <a:gd name="connsiteY8" fmla="*/ 470281 h 2994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21628" h="2994349" fill="none" extrusionOk="0">
                        <a:moveTo>
                          <a:pt x="0" y="470281"/>
                        </a:moveTo>
                        <a:cubicBezTo>
                          <a:pt x="17811" y="219119"/>
                          <a:pt x="177071" y="-33713"/>
                          <a:pt x="470281" y="0"/>
                        </a:cubicBezTo>
                        <a:cubicBezTo>
                          <a:pt x="777770" y="-84646"/>
                          <a:pt x="2134865" y="71613"/>
                          <a:pt x="2351347" y="0"/>
                        </a:cubicBezTo>
                        <a:cubicBezTo>
                          <a:pt x="2611490" y="-21587"/>
                          <a:pt x="2814894" y="210113"/>
                          <a:pt x="2821628" y="470281"/>
                        </a:cubicBezTo>
                        <a:cubicBezTo>
                          <a:pt x="2956519" y="1399337"/>
                          <a:pt x="2715618" y="1567036"/>
                          <a:pt x="2821628" y="2524068"/>
                        </a:cubicBezTo>
                        <a:cubicBezTo>
                          <a:pt x="2825436" y="2746896"/>
                          <a:pt x="2619145" y="2970299"/>
                          <a:pt x="2351347" y="2994349"/>
                        </a:cubicBezTo>
                        <a:cubicBezTo>
                          <a:pt x="1675310" y="3102643"/>
                          <a:pt x="956313" y="3136217"/>
                          <a:pt x="470281" y="2994349"/>
                        </a:cubicBezTo>
                        <a:cubicBezTo>
                          <a:pt x="214973" y="2986845"/>
                          <a:pt x="24633" y="2785968"/>
                          <a:pt x="0" y="2524068"/>
                        </a:cubicBezTo>
                        <a:cubicBezTo>
                          <a:pt x="10117" y="2305152"/>
                          <a:pt x="-133894" y="899549"/>
                          <a:pt x="0" y="470281"/>
                        </a:cubicBezTo>
                        <a:close/>
                      </a:path>
                      <a:path w="2821628" h="2994349" stroke="0" extrusionOk="0">
                        <a:moveTo>
                          <a:pt x="0" y="470281"/>
                        </a:moveTo>
                        <a:cubicBezTo>
                          <a:pt x="-42996" y="195632"/>
                          <a:pt x="207079" y="-10574"/>
                          <a:pt x="470281" y="0"/>
                        </a:cubicBezTo>
                        <a:cubicBezTo>
                          <a:pt x="1118974" y="107164"/>
                          <a:pt x="1617698" y="-65695"/>
                          <a:pt x="2351347" y="0"/>
                        </a:cubicBezTo>
                        <a:cubicBezTo>
                          <a:pt x="2564666" y="15938"/>
                          <a:pt x="2853553" y="188986"/>
                          <a:pt x="2821628" y="470281"/>
                        </a:cubicBezTo>
                        <a:cubicBezTo>
                          <a:pt x="2700679" y="1306215"/>
                          <a:pt x="2973357" y="1864683"/>
                          <a:pt x="2821628" y="2524068"/>
                        </a:cubicBezTo>
                        <a:cubicBezTo>
                          <a:pt x="2823473" y="2792408"/>
                          <a:pt x="2607706" y="2997765"/>
                          <a:pt x="2351347" y="2994349"/>
                        </a:cubicBezTo>
                        <a:cubicBezTo>
                          <a:pt x="1980506" y="2866875"/>
                          <a:pt x="835364" y="2971597"/>
                          <a:pt x="470281" y="2994349"/>
                        </a:cubicBezTo>
                        <a:cubicBezTo>
                          <a:pt x="214506" y="2994235"/>
                          <a:pt x="14109" y="2824681"/>
                          <a:pt x="0" y="2524068"/>
                        </a:cubicBezTo>
                        <a:cubicBezTo>
                          <a:pt x="3502" y="1971920"/>
                          <a:pt x="-118307" y="865189"/>
                          <a:pt x="0" y="47028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ore-KR" altLang="en-US" sz="16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데이트를</a:t>
            </a:r>
            <a:r>
              <a:rPr kumimoji="1" lang="ko-KR" altLang="en-US" sz="16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유용하게 할 수 </a:t>
            </a:r>
            <a:r>
              <a:rPr kumimoji="1" lang="ko-KR" altLang="en-US" sz="1600" b="1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있는 </a:t>
            </a:r>
            <a:endParaRPr kumimoji="1" lang="en-US" altLang="ko-KR" sz="1600" b="1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데이트 플랫폼</a:t>
            </a:r>
            <a:endParaRPr kumimoji="1" lang="en-US" altLang="ko-KR" sz="1600" b="1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kumimoji="1" lang="en-US" altLang="ko-KR" sz="1200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특정 지역에 해당하는 정보들만 가지고 있음</a:t>
            </a:r>
            <a:endParaRPr kumimoji="1" lang="en-US" altLang="ko-KR" sz="1200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다양한 지역에 대한 정보가 부족함</a:t>
            </a:r>
            <a:r>
              <a:rPr kumimoji="1" lang="en-US" altLang="ko-KR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광고성에 많이 의존하여 정확도가 조금 떨어짐</a:t>
            </a:r>
            <a:endParaRPr kumimoji="1" lang="ko-Kore-KR" altLang="en-US" sz="1200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7AE5ECD-EA3D-B258-5C9D-CA8D5548527B}"/>
              </a:ext>
            </a:extLst>
          </p:cNvPr>
          <p:cNvSpPr/>
          <p:nvPr/>
        </p:nvSpPr>
        <p:spPr>
          <a:xfrm>
            <a:off x="3242835" y="3691988"/>
            <a:ext cx="2821628" cy="2994349"/>
          </a:xfrm>
          <a:prstGeom prst="roundRect">
            <a:avLst/>
          </a:prstGeom>
          <a:solidFill>
            <a:schemeClr val="bg1"/>
          </a:solidFill>
          <a:ln w="98425" cmpd="thickThin">
            <a:solidFill>
              <a:srgbClr val="7F75CB"/>
            </a:solidFill>
            <a:extLst>
              <a:ext uri="{C807C97D-BFC1-408E-A445-0C87EB9F89A2}">
                <ask:lineSketchStyleProps xmlns:ask="http://schemas.microsoft.com/office/drawing/2018/sketchyshapes" sd="1547738293">
                  <a:custGeom>
                    <a:avLst/>
                    <a:gdLst>
                      <a:gd name="connsiteX0" fmla="*/ 0 w 2821628"/>
                      <a:gd name="connsiteY0" fmla="*/ 470281 h 2994349"/>
                      <a:gd name="connsiteX1" fmla="*/ 470281 w 2821628"/>
                      <a:gd name="connsiteY1" fmla="*/ 0 h 2994349"/>
                      <a:gd name="connsiteX2" fmla="*/ 2351347 w 2821628"/>
                      <a:gd name="connsiteY2" fmla="*/ 0 h 2994349"/>
                      <a:gd name="connsiteX3" fmla="*/ 2821628 w 2821628"/>
                      <a:gd name="connsiteY3" fmla="*/ 470281 h 2994349"/>
                      <a:gd name="connsiteX4" fmla="*/ 2821628 w 2821628"/>
                      <a:gd name="connsiteY4" fmla="*/ 2524068 h 2994349"/>
                      <a:gd name="connsiteX5" fmla="*/ 2351347 w 2821628"/>
                      <a:gd name="connsiteY5" fmla="*/ 2994349 h 2994349"/>
                      <a:gd name="connsiteX6" fmla="*/ 470281 w 2821628"/>
                      <a:gd name="connsiteY6" fmla="*/ 2994349 h 2994349"/>
                      <a:gd name="connsiteX7" fmla="*/ 0 w 2821628"/>
                      <a:gd name="connsiteY7" fmla="*/ 2524068 h 2994349"/>
                      <a:gd name="connsiteX8" fmla="*/ 0 w 2821628"/>
                      <a:gd name="connsiteY8" fmla="*/ 470281 h 2994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21628" h="2994349" fill="none" extrusionOk="0">
                        <a:moveTo>
                          <a:pt x="0" y="470281"/>
                        </a:moveTo>
                        <a:cubicBezTo>
                          <a:pt x="18906" y="241990"/>
                          <a:pt x="252186" y="1659"/>
                          <a:pt x="470281" y="0"/>
                        </a:cubicBezTo>
                        <a:cubicBezTo>
                          <a:pt x="714122" y="149192"/>
                          <a:pt x="1921452" y="-34994"/>
                          <a:pt x="2351347" y="0"/>
                        </a:cubicBezTo>
                        <a:cubicBezTo>
                          <a:pt x="2615322" y="6278"/>
                          <a:pt x="2784052" y="209400"/>
                          <a:pt x="2821628" y="470281"/>
                        </a:cubicBezTo>
                        <a:cubicBezTo>
                          <a:pt x="2784281" y="1489295"/>
                          <a:pt x="2986798" y="1763089"/>
                          <a:pt x="2821628" y="2524068"/>
                        </a:cubicBezTo>
                        <a:cubicBezTo>
                          <a:pt x="2805935" y="2747766"/>
                          <a:pt x="2600172" y="2996404"/>
                          <a:pt x="2351347" y="2994349"/>
                        </a:cubicBezTo>
                        <a:cubicBezTo>
                          <a:pt x="1411869" y="2834818"/>
                          <a:pt x="785904" y="3089283"/>
                          <a:pt x="470281" y="2994349"/>
                        </a:cubicBezTo>
                        <a:cubicBezTo>
                          <a:pt x="195640" y="3014630"/>
                          <a:pt x="-18471" y="2804986"/>
                          <a:pt x="0" y="2524068"/>
                        </a:cubicBezTo>
                        <a:cubicBezTo>
                          <a:pt x="-4462" y="1512132"/>
                          <a:pt x="-22476" y="993369"/>
                          <a:pt x="0" y="470281"/>
                        </a:cubicBezTo>
                        <a:close/>
                      </a:path>
                      <a:path w="2821628" h="2994349" stroke="0" extrusionOk="0">
                        <a:moveTo>
                          <a:pt x="0" y="470281"/>
                        </a:moveTo>
                        <a:cubicBezTo>
                          <a:pt x="8878" y="230897"/>
                          <a:pt x="245864" y="24885"/>
                          <a:pt x="470281" y="0"/>
                        </a:cubicBezTo>
                        <a:cubicBezTo>
                          <a:pt x="747837" y="8959"/>
                          <a:pt x="1950308" y="119147"/>
                          <a:pt x="2351347" y="0"/>
                        </a:cubicBezTo>
                        <a:cubicBezTo>
                          <a:pt x="2587147" y="-16521"/>
                          <a:pt x="2803593" y="172479"/>
                          <a:pt x="2821628" y="470281"/>
                        </a:cubicBezTo>
                        <a:cubicBezTo>
                          <a:pt x="2851508" y="1335713"/>
                          <a:pt x="2672418" y="1601411"/>
                          <a:pt x="2821628" y="2524068"/>
                        </a:cubicBezTo>
                        <a:cubicBezTo>
                          <a:pt x="2800063" y="2755110"/>
                          <a:pt x="2662537" y="2993541"/>
                          <a:pt x="2351347" y="2994349"/>
                        </a:cubicBezTo>
                        <a:cubicBezTo>
                          <a:pt x="1431239" y="2988983"/>
                          <a:pt x="1245031" y="3132342"/>
                          <a:pt x="470281" y="2994349"/>
                        </a:cubicBezTo>
                        <a:cubicBezTo>
                          <a:pt x="206930" y="3012686"/>
                          <a:pt x="-7615" y="2773608"/>
                          <a:pt x="0" y="2524068"/>
                        </a:cubicBezTo>
                        <a:cubicBezTo>
                          <a:pt x="-153635" y="2304745"/>
                          <a:pt x="6897" y="1104945"/>
                          <a:pt x="0" y="47028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ore-KR" altLang="en-US" sz="14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지역에</a:t>
            </a:r>
            <a:r>
              <a:rPr kumimoji="1" lang="ko-KR" altLang="en-US" sz="14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대한 숙박</a:t>
            </a:r>
            <a:r>
              <a:rPr kumimoji="1" lang="en-US" altLang="ko-KR" sz="14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kumimoji="1" lang="ko-KR" altLang="en-US" sz="14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레저</a:t>
            </a:r>
            <a:r>
              <a:rPr kumimoji="1" lang="en-US" altLang="ko-KR" sz="14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kumimoji="1" lang="ko-KR" altLang="en-US" sz="14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액티비티</a:t>
            </a:r>
            <a:r>
              <a:rPr kumimoji="1" lang="en-US" altLang="ko-KR" sz="14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kumimoji="1" lang="ko-KR" altLang="en-US" sz="14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kumimoji="1" lang="en-US" altLang="ko-KR" sz="1400" b="1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항공 등 구매 서비스 및</a:t>
            </a:r>
            <a:endParaRPr kumimoji="1" lang="en-US" altLang="ko-KR" sz="1400" b="1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여행 종합 정보를 담은 플랫폼</a:t>
            </a:r>
            <a:endParaRPr kumimoji="1" lang="en-US" altLang="ko-KR" sz="1400" b="1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kumimoji="1" lang="en-US" altLang="ko-KR" sz="1400" b="1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티켓과 숙박 업소를 추천하는 앱</a:t>
            </a:r>
            <a:endParaRPr kumimoji="1" lang="en-US" altLang="ko-KR" sz="1200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여행에 대한 정보는 부족</a:t>
            </a:r>
            <a:endParaRPr kumimoji="1" lang="en-US" altLang="ko-KR" sz="1200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따로 지역에 대한 추천은 없음</a:t>
            </a:r>
            <a:endParaRPr kumimoji="1" lang="en-US" altLang="ko-KR" sz="1200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kumimoji="1" lang="ko-Kore-KR" altLang="en-US" sz="1200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A906928-BBC7-B1A0-57F0-ADAFBEC1F427}"/>
              </a:ext>
            </a:extLst>
          </p:cNvPr>
          <p:cNvSpPr/>
          <p:nvPr/>
        </p:nvSpPr>
        <p:spPr>
          <a:xfrm>
            <a:off x="6370226" y="3691988"/>
            <a:ext cx="2821628" cy="2994349"/>
          </a:xfrm>
          <a:prstGeom prst="roundRect">
            <a:avLst/>
          </a:prstGeom>
          <a:solidFill>
            <a:schemeClr val="bg1"/>
          </a:solidFill>
          <a:ln w="98425" cmpd="thickThin">
            <a:solidFill>
              <a:srgbClr val="7F75CB"/>
            </a:solidFill>
            <a:extLst>
              <a:ext uri="{C807C97D-BFC1-408E-A445-0C87EB9F89A2}">
                <ask:lineSketchStyleProps xmlns:ask="http://schemas.microsoft.com/office/drawing/2018/sketchyshapes" sd="1033748023">
                  <a:custGeom>
                    <a:avLst/>
                    <a:gdLst>
                      <a:gd name="connsiteX0" fmla="*/ 0 w 2821628"/>
                      <a:gd name="connsiteY0" fmla="*/ 470281 h 2994349"/>
                      <a:gd name="connsiteX1" fmla="*/ 470281 w 2821628"/>
                      <a:gd name="connsiteY1" fmla="*/ 0 h 2994349"/>
                      <a:gd name="connsiteX2" fmla="*/ 2351347 w 2821628"/>
                      <a:gd name="connsiteY2" fmla="*/ 0 h 2994349"/>
                      <a:gd name="connsiteX3" fmla="*/ 2821628 w 2821628"/>
                      <a:gd name="connsiteY3" fmla="*/ 470281 h 2994349"/>
                      <a:gd name="connsiteX4" fmla="*/ 2821628 w 2821628"/>
                      <a:gd name="connsiteY4" fmla="*/ 2524068 h 2994349"/>
                      <a:gd name="connsiteX5" fmla="*/ 2351347 w 2821628"/>
                      <a:gd name="connsiteY5" fmla="*/ 2994349 h 2994349"/>
                      <a:gd name="connsiteX6" fmla="*/ 470281 w 2821628"/>
                      <a:gd name="connsiteY6" fmla="*/ 2994349 h 2994349"/>
                      <a:gd name="connsiteX7" fmla="*/ 0 w 2821628"/>
                      <a:gd name="connsiteY7" fmla="*/ 2524068 h 2994349"/>
                      <a:gd name="connsiteX8" fmla="*/ 0 w 2821628"/>
                      <a:gd name="connsiteY8" fmla="*/ 470281 h 2994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21628" h="2994349" fill="none" extrusionOk="0">
                        <a:moveTo>
                          <a:pt x="0" y="470281"/>
                        </a:moveTo>
                        <a:cubicBezTo>
                          <a:pt x="7747" y="254656"/>
                          <a:pt x="188883" y="-164"/>
                          <a:pt x="470281" y="0"/>
                        </a:cubicBezTo>
                        <a:cubicBezTo>
                          <a:pt x="1076782" y="9771"/>
                          <a:pt x="2062655" y="79393"/>
                          <a:pt x="2351347" y="0"/>
                        </a:cubicBezTo>
                        <a:cubicBezTo>
                          <a:pt x="2643759" y="5000"/>
                          <a:pt x="2792277" y="229437"/>
                          <a:pt x="2821628" y="470281"/>
                        </a:cubicBezTo>
                        <a:cubicBezTo>
                          <a:pt x="2738635" y="902250"/>
                          <a:pt x="2757084" y="1796141"/>
                          <a:pt x="2821628" y="2524068"/>
                        </a:cubicBezTo>
                        <a:cubicBezTo>
                          <a:pt x="2819550" y="2776298"/>
                          <a:pt x="2617271" y="3030751"/>
                          <a:pt x="2351347" y="2994349"/>
                        </a:cubicBezTo>
                        <a:cubicBezTo>
                          <a:pt x="1541407" y="3009586"/>
                          <a:pt x="1232019" y="2915705"/>
                          <a:pt x="470281" y="2994349"/>
                        </a:cubicBezTo>
                        <a:cubicBezTo>
                          <a:pt x="259328" y="3002848"/>
                          <a:pt x="5766" y="2813028"/>
                          <a:pt x="0" y="2524068"/>
                        </a:cubicBezTo>
                        <a:cubicBezTo>
                          <a:pt x="-44094" y="1932251"/>
                          <a:pt x="127632" y="722025"/>
                          <a:pt x="0" y="470281"/>
                        </a:cubicBezTo>
                        <a:close/>
                      </a:path>
                      <a:path w="2821628" h="2994349" stroke="0" extrusionOk="0">
                        <a:moveTo>
                          <a:pt x="0" y="470281"/>
                        </a:moveTo>
                        <a:cubicBezTo>
                          <a:pt x="-16832" y="236294"/>
                          <a:pt x="176330" y="-7875"/>
                          <a:pt x="470281" y="0"/>
                        </a:cubicBezTo>
                        <a:cubicBezTo>
                          <a:pt x="799378" y="-117080"/>
                          <a:pt x="1686994" y="-60192"/>
                          <a:pt x="2351347" y="0"/>
                        </a:cubicBezTo>
                        <a:cubicBezTo>
                          <a:pt x="2605415" y="14296"/>
                          <a:pt x="2822629" y="202701"/>
                          <a:pt x="2821628" y="470281"/>
                        </a:cubicBezTo>
                        <a:cubicBezTo>
                          <a:pt x="2797442" y="903164"/>
                          <a:pt x="2908189" y="1618357"/>
                          <a:pt x="2821628" y="2524068"/>
                        </a:cubicBezTo>
                        <a:cubicBezTo>
                          <a:pt x="2812457" y="2815090"/>
                          <a:pt x="2632701" y="2991618"/>
                          <a:pt x="2351347" y="2994349"/>
                        </a:cubicBezTo>
                        <a:cubicBezTo>
                          <a:pt x="1736503" y="2939525"/>
                          <a:pt x="821731" y="2828059"/>
                          <a:pt x="470281" y="2994349"/>
                        </a:cubicBezTo>
                        <a:cubicBezTo>
                          <a:pt x="253973" y="2978848"/>
                          <a:pt x="17598" y="2808378"/>
                          <a:pt x="0" y="2524068"/>
                        </a:cubicBezTo>
                        <a:cubicBezTo>
                          <a:pt x="-105952" y="2263777"/>
                          <a:pt x="96533" y="956535"/>
                          <a:pt x="0" y="47028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ore-KR" altLang="en-US" sz="14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지역에</a:t>
            </a:r>
            <a:r>
              <a:rPr kumimoji="1" lang="ko-KR" altLang="en-US" sz="14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대한 숙박</a:t>
            </a:r>
            <a:r>
              <a:rPr kumimoji="1" lang="en-US" altLang="ko-KR" sz="14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kumimoji="1" lang="ko-KR" altLang="en-US" sz="14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레저</a:t>
            </a:r>
            <a:r>
              <a:rPr kumimoji="1" lang="en-US" altLang="ko-KR" sz="14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kumimoji="1" lang="ko-KR" altLang="en-US" sz="14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액티비티</a:t>
            </a:r>
            <a:r>
              <a:rPr kumimoji="1" lang="en-US" altLang="ko-KR" sz="14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항공 등 구매 서비스 및 </a:t>
            </a:r>
            <a:endParaRPr kumimoji="1" lang="en-US" altLang="ko-KR" sz="1400" b="1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여행 종합 정보를 담은 플랫폼</a:t>
            </a:r>
            <a:endParaRPr kumimoji="1" lang="en-US" altLang="ko-KR" sz="1400" b="1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kumimoji="1" lang="en-US" altLang="ko-KR" sz="1400" b="1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티켓과 숙박 업소를 추천하는 앱</a:t>
            </a:r>
            <a:endParaRPr kumimoji="1" lang="en-US" altLang="ko-KR" sz="1200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여행에 대한 정보는 부족</a:t>
            </a:r>
            <a:endParaRPr kumimoji="1" lang="en-US" altLang="ko-KR" sz="1200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2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따로 지역에 대한 추천은 없음</a:t>
            </a:r>
            <a:endParaRPr kumimoji="1" lang="en-US" altLang="ko-KR" sz="1200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kumimoji="1" lang="ko-Kore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920837E-511B-968E-2CD4-2D8B69CFBFC4}"/>
              </a:ext>
            </a:extLst>
          </p:cNvPr>
          <p:cNvSpPr/>
          <p:nvPr/>
        </p:nvSpPr>
        <p:spPr>
          <a:xfrm>
            <a:off x="9406521" y="3691988"/>
            <a:ext cx="2821628" cy="2994349"/>
          </a:xfrm>
          <a:prstGeom prst="roundRect">
            <a:avLst/>
          </a:prstGeom>
          <a:solidFill>
            <a:schemeClr val="bg1"/>
          </a:solidFill>
          <a:ln w="98425" cmpd="thickThin">
            <a:solidFill>
              <a:srgbClr val="7F75CB"/>
            </a:solidFill>
            <a:extLst>
              <a:ext uri="{C807C97D-BFC1-408E-A445-0C87EB9F89A2}">
                <ask:lineSketchStyleProps xmlns:ask="http://schemas.microsoft.com/office/drawing/2018/sketchyshapes" sd="3133190457">
                  <a:custGeom>
                    <a:avLst/>
                    <a:gdLst>
                      <a:gd name="connsiteX0" fmla="*/ 0 w 2821628"/>
                      <a:gd name="connsiteY0" fmla="*/ 470281 h 2994349"/>
                      <a:gd name="connsiteX1" fmla="*/ 470281 w 2821628"/>
                      <a:gd name="connsiteY1" fmla="*/ 0 h 2994349"/>
                      <a:gd name="connsiteX2" fmla="*/ 2351347 w 2821628"/>
                      <a:gd name="connsiteY2" fmla="*/ 0 h 2994349"/>
                      <a:gd name="connsiteX3" fmla="*/ 2821628 w 2821628"/>
                      <a:gd name="connsiteY3" fmla="*/ 470281 h 2994349"/>
                      <a:gd name="connsiteX4" fmla="*/ 2821628 w 2821628"/>
                      <a:gd name="connsiteY4" fmla="*/ 2524068 h 2994349"/>
                      <a:gd name="connsiteX5" fmla="*/ 2351347 w 2821628"/>
                      <a:gd name="connsiteY5" fmla="*/ 2994349 h 2994349"/>
                      <a:gd name="connsiteX6" fmla="*/ 470281 w 2821628"/>
                      <a:gd name="connsiteY6" fmla="*/ 2994349 h 2994349"/>
                      <a:gd name="connsiteX7" fmla="*/ 0 w 2821628"/>
                      <a:gd name="connsiteY7" fmla="*/ 2524068 h 2994349"/>
                      <a:gd name="connsiteX8" fmla="*/ 0 w 2821628"/>
                      <a:gd name="connsiteY8" fmla="*/ 470281 h 2994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21628" h="2994349" fill="none" extrusionOk="0">
                        <a:moveTo>
                          <a:pt x="0" y="470281"/>
                        </a:moveTo>
                        <a:cubicBezTo>
                          <a:pt x="-22824" y="226439"/>
                          <a:pt x="186397" y="8191"/>
                          <a:pt x="470281" y="0"/>
                        </a:cubicBezTo>
                        <a:cubicBezTo>
                          <a:pt x="861699" y="115309"/>
                          <a:pt x="2040648" y="-43628"/>
                          <a:pt x="2351347" y="0"/>
                        </a:cubicBezTo>
                        <a:cubicBezTo>
                          <a:pt x="2589579" y="5073"/>
                          <a:pt x="2817550" y="174327"/>
                          <a:pt x="2821628" y="470281"/>
                        </a:cubicBezTo>
                        <a:cubicBezTo>
                          <a:pt x="2773555" y="993026"/>
                          <a:pt x="2776825" y="2050436"/>
                          <a:pt x="2821628" y="2524068"/>
                        </a:cubicBezTo>
                        <a:cubicBezTo>
                          <a:pt x="2798210" y="2817912"/>
                          <a:pt x="2621555" y="3019443"/>
                          <a:pt x="2351347" y="2994349"/>
                        </a:cubicBezTo>
                        <a:cubicBezTo>
                          <a:pt x="1539817" y="2923474"/>
                          <a:pt x="1322042" y="3047784"/>
                          <a:pt x="470281" y="2994349"/>
                        </a:cubicBezTo>
                        <a:cubicBezTo>
                          <a:pt x="208010" y="2990352"/>
                          <a:pt x="10195" y="2808064"/>
                          <a:pt x="0" y="2524068"/>
                        </a:cubicBezTo>
                        <a:cubicBezTo>
                          <a:pt x="-94197" y="1643991"/>
                          <a:pt x="-24565" y="1352362"/>
                          <a:pt x="0" y="470281"/>
                        </a:cubicBezTo>
                        <a:close/>
                      </a:path>
                      <a:path w="2821628" h="2994349" stroke="0" extrusionOk="0">
                        <a:moveTo>
                          <a:pt x="0" y="470281"/>
                        </a:moveTo>
                        <a:cubicBezTo>
                          <a:pt x="-2506" y="195122"/>
                          <a:pt x="170796" y="14225"/>
                          <a:pt x="470281" y="0"/>
                        </a:cubicBezTo>
                        <a:cubicBezTo>
                          <a:pt x="1150814" y="107044"/>
                          <a:pt x="1871954" y="-146194"/>
                          <a:pt x="2351347" y="0"/>
                        </a:cubicBezTo>
                        <a:cubicBezTo>
                          <a:pt x="2613674" y="-10737"/>
                          <a:pt x="2852465" y="170956"/>
                          <a:pt x="2821628" y="470281"/>
                        </a:cubicBezTo>
                        <a:cubicBezTo>
                          <a:pt x="2755603" y="797713"/>
                          <a:pt x="2742527" y="1586087"/>
                          <a:pt x="2821628" y="2524068"/>
                        </a:cubicBezTo>
                        <a:cubicBezTo>
                          <a:pt x="2805005" y="2781140"/>
                          <a:pt x="2615606" y="2986069"/>
                          <a:pt x="2351347" y="2994349"/>
                        </a:cubicBezTo>
                        <a:cubicBezTo>
                          <a:pt x="1984487" y="2985299"/>
                          <a:pt x="962214" y="3048885"/>
                          <a:pt x="470281" y="2994349"/>
                        </a:cubicBezTo>
                        <a:cubicBezTo>
                          <a:pt x="229468" y="2990159"/>
                          <a:pt x="8552" y="2801740"/>
                          <a:pt x="0" y="2524068"/>
                        </a:cubicBezTo>
                        <a:cubicBezTo>
                          <a:pt x="-87230" y="1751525"/>
                          <a:pt x="85873" y="1043048"/>
                          <a:pt x="0" y="47028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여행지의 </a:t>
            </a:r>
            <a:endParaRPr kumimoji="1" lang="en-US" altLang="ko-KR" sz="1600" b="1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모든 정보를 담은 플랫폼</a:t>
            </a:r>
            <a:endParaRPr kumimoji="1" lang="en-US" altLang="ko-KR" sz="1600" b="1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en-US" sz="1150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ore-KR" altLang="en-US" sz="115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사용자에게</a:t>
            </a:r>
            <a:r>
              <a:rPr kumimoji="1" lang="ko-KR" altLang="en-US" sz="115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여행지 </a:t>
            </a:r>
            <a:r>
              <a:rPr kumimoji="1" lang="ko-KR" altLang="en-US" sz="1150" dirty="0" err="1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핫플레이스를</a:t>
            </a:r>
            <a:r>
              <a:rPr kumimoji="1" lang="ko-KR" altLang="en-US" sz="115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추천</a:t>
            </a:r>
            <a:endParaRPr kumimoji="1" lang="en-US" altLang="ko-KR" sz="1150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15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여행지의 맛집</a:t>
            </a:r>
            <a:r>
              <a:rPr kumimoji="1" lang="en-US" altLang="ko-KR" sz="115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kumimoji="1" lang="ko-KR" altLang="en-US" sz="115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카페 추천</a:t>
            </a:r>
            <a:endParaRPr kumimoji="1" lang="en-US" altLang="ko-KR" sz="1150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15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 위치 기준 </a:t>
            </a:r>
            <a:r>
              <a:rPr kumimoji="1" lang="ko-KR" altLang="en-US" sz="1150" dirty="0" err="1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흡연장</a:t>
            </a:r>
            <a:r>
              <a:rPr kumimoji="1" lang="ko-KR" altLang="en-US" sz="115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찾기</a:t>
            </a:r>
            <a:endParaRPr kumimoji="1" lang="en-US" altLang="ko-KR" sz="1150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15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 위치 기준 화장실 찾기</a:t>
            </a:r>
            <a:endParaRPr kumimoji="1" lang="en-US" altLang="ko-KR" sz="1150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15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 위치 기준 주차장 찾기</a:t>
            </a:r>
            <a:endParaRPr kumimoji="1" lang="en-US" altLang="ko-KR" sz="1150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15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일정 스케줄러</a:t>
            </a:r>
            <a:endParaRPr kumimoji="1" lang="en-US" altLang="ko-KR" sz="1150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720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B84630-6A5A-B735-1DD9-5E508E1B0FFD}"/>
              </a:ext>
            </a:extLst>
          </p:cNvPr>
          <p:cNvSpPr/>
          <p:nvPr/>
        </p:nvSpPr>
        <p:spPr>
          <a:xfrm>
            <a:off x="-40327" y="0"/>
            <a:ext cx="2821627" cy="6858000"/>
          </a:xfrm>
          <a:prstGeom prst="rect">
            <a:avLst/>
          </a:prstGeom>
          <a:solidFill>
            <a:srgbClr val="7F7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96E93D-88BE-6101-6690-E97C3EAD01CD}"/>
              </a:ext>
            </a:extLst>
          </p:cNvPr>
          <p:cNvSpPr txBox="1"/>
          <p:nvPr/>
        </p:nvSpPr>
        <p:spPr>
          <a:xfrm>
            <a:off x="206540" y="381231"/>
            <a:ext cx="1002454" cy="324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b="1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Project 2</a:t>
            </a:r>
            <a:endParaRPr lang="en-US" altLang="ko-KR" sz="1500" b="1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ACF617-82CD-7B9C-AC8C-4664476EF9B8}"/>
              </a:ext>
            </a:extLst>
          </p:cNvPr>
          <p:cNvSpPr txBox="1"/>
          <p:nvPr/>
        </p:nvSpPr>
        <p:spPr>
          <a:xfrm>
            <a:off x="206540" y="737634"/>
            <a:ext cx="989373" cy="324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어플 구성</a:t>
            </a:r>
            <a:endParaRPr lang="en-US" altLang="ko-KR" sz="15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C66B50-D8B5-93E4-4498-0E639D634405}"/>
              </a:ext>
            </a:extLst>
          </p:cNvPr>
          <p:cNvSpPr txBox="1"/>
          <p:nvPr/>
        </p:nvSpPr>
        <p:spPr>
          <a:xfrm>
            <a:off x="4348967" y="1195898"/>
            <a:ext cx="3240631" cy="578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어플리케이션</a:t>
            </a: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7F75CB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구성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5F0080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pic>
        <p:nvPicPr>
          <p:cNvPr id="3" name="내용 개체 틀 4" descr="텍스트, 모니터, 여러개이(가) 표시된 사진&#10;&#10;자동 생성된 설명">
            <a:extLst>
              <a:ext uri="{FF2B5EF4-FFF2-40B4-BE49-F238E27FC236}">
                <a16:creationId xmlns:a16="http://schemas.microsoft.com/office/drawing/2014/main" id="{9BCE7BA3-6462-57CD-01C4-47A1EA73E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6" t="11225" r="5460" b="16102"/>
          <a:stretch/>
        </p:blipFill>
        <p:spPr>
          <a:xfrm>
            <a:off x="952051" y="1330478"/>
            <a:ext cx="2917541" cy="5140081"/>
          </a:xfrm>
          <a:prstGeom prst="roundRect">
            <a:avLst/>
          </a:prstGeom>
        </p:spPr>
      </p:pic>
      <p:pic>
        <p:nvPicPr>
          <p:cNvPr id="41" name="그림 40" descr="텍스트, 모니터, 실내, 휴대폰이(가) 표시된 사진&#10;&#10;자동 생성된 설명">
            <a:extLst>
              <a:ext uri="{FF2B5EF4-FFF2-40B4-BE49-F238E27FC236}">
                <a16:creationId xmlns:a16="http://schemas.microsoft.com/office/drawing/2014/main" id="{949EADC5-1418-996B-92A9-769D1046A6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60" y="1272948"/>
            <a:ext cx="3151520" cy="52038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8AA350-F56F-8257-BE06-78F9A2E4830F}"/>
              </a:ext>
            </a:extLst>
          </p:cNvPr>
          <p:cNvSpPr txBox="1"/>
          <p:nvPr/>
        </p:nvSpPr>
        <p:spPr>
          <a:xfrm>
            <a:off x="4547920" y="2285051"/>
            <a:ext cx="2156360" cy="3557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280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핫플레이스</a:t>
            </a:r>
            <a:endParaRPr lang="en-US" altLang="ko-KR" sz="280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280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맛집 </a:t>
            </a:r>
            <a:r>
              <a:rPr lang="en-US" altLang="ko-KR" sz="280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80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</a:t>
            </a:r>
            <a:endParaRPr lang="en-US" altLang="ko-KR" sz="280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280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주차장</a:t>
            </a:r>
            <a:endParaRPr lang="en-US" altLang="ko-KR" sz="280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280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화장실</a:t>
            </a:r>
            <a:endParaRPr lang="en-US" altLang="ko-KR" sz="280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280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흡연장</a:t>
            </a:r>
            <a:r>
              <a:rPr lang="ko-KR" altLang="en-US" sz="280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찾기</a:t>
            </a:r>
            <a:endParaRPr lang="en-US" altLang="ko-KR" sz="280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280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일정메모</a:t>
            </a:r>
            <a:endParaRPr lang="en-US" altLang="ko-KR" sz="280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488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915AB29-BE38-DDA9-C14C-1CE9EBF748B7}"/>
              </a:ext>
            </a:extLst>
          </p:cNvPr>
          <p:cNvSpPr/>
          <p:nvPr/>
        </p:nvSpPr>
        <p:spPr>
          <a:xfrm>
            <a:off x="0" y="3831021"/>
            <a:ext cx="12192000" cy="3026978"/>
          </a:xfrm>
          <a:prstGeom prst="rect">
            <a:avLst/>
          </a:prstGeom>
          <a:solidFill>
            <a:srgbClr val="FF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5E34CF-D5CA-C7F3-0C07-A575419C26ED}"/>
              </a:ext>
            </a:extLst>
          </p:cNvPr>
          <p:cNvSpPr txBox="1"/>
          <p:nvPr/>
        </p:nvSpPr>
        <p:spPr>
          <a:xfrm>
            <a:off x="1221917" y="1095757"/>
            <a:ext cx="1097620" cy="37265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Step.</a:t>
            </a: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489958-189D-289B-39A4-C54A8F768B02}"/>
              </a:ext>
            </a:extLst>
          </p:cNvPr>
          <p:cNvSpPr txBox="1"/>
          <p:nvPr/>
        </p:nvSpPr>
        <p:spPr>
          <a:xfrm>
            <a:off x="4018552" y="1053723"/>
            <a:ext cx="1097620" cy="37265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Step.</a:t>
            </a: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195C82-6CE8-E4FC-9256-1E22B243DA2D}"/>
              </a:ext>
            </a:extLst>
          </p:cNvPr>
          <p:cNvSpPr txBox="1"/>
          <p:nvPr/>
        </p:nvSpPr>
        <p:spPr>
          <a:xfrm>
            <a:off x="6860366" y="1019051"/>
            <a:ext cx="1097620" cy="37265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Step.</a:t>
            </a: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3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C04AE61-B298-CD6E-287C-94D62F8A5C66}"/>
              </a:ext>
            </a:extLst>
          </p:cNvPr>
          <p:cNvSpPr/>
          <p:nvPr/>
        </p:nvSpPr>
        <p:spPr>
          <a:xfrm>
            <a:off x="0" y="-7870"/>
            <a:ext cx="12192000" cy="780380"/>
          </a:xfrm>
          <a:prstGeom prst="rect">
            <a:avLst/>
          </a:prstGeom>
          <a:solidFill>
            <a:srgbClr val="7F7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05EF6F-EFA8-DAF5-CCB7-57EE18CD2FF2}"/>
              </a:ext>
            </a:extLst>
          </p:cNvPr>
          <p:cNvSpPr txBox="1"/>
          <p:nvPr/>
        </p:nvSpPr>
        <p:spPr>
          <a:xfrm>
            <a:off x="1844565" y="32911"/>
            <a:ext cx="3753014" cy="610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어플리케이션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FFEBF7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구현 </a:t>
            </a: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FFEBF7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1</a:t>
            </a:r>
          </a:p>
        </p:txBody>
      </p: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F7867DB6-1236-96D4-A5F7-5AE4A5DE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9" y="1915271"/>
            <a:ext cx="2952796" cy="3634992"/>
          </a:xfrm>
          <a:prstGeom prst="rect">
            <a:avLst/>
          </a:prstGeom>
          <a:ln w="76200">
            <a:solidFill>
              <a:srgbClr val="7F75CB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D52DBB0-67B7-739A-03C7-A4B0195EC43B}"/>
              </a:ext>
            </a:extLst>
          </p:cNvPr>
          <p:cNvSpPr txBox="1"/>
          <p:nvPr/>
        </p:nvSpPr>
        <p:spPr>
          <a:xfrm>
            <a:off x="9872462" y="1045311"/>
            <a:ext cx="1097620" cy="37265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Step.</a:t>
            </a: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4</a:t>
            </a:r>
          </a:p>
        </p:txBody>
      </p:sp>
      <p:pic>
        <p:nvPicPr>
          <p:cNvPr id="28" name="그림 27" descr="테이블이(가) 표시된 사진&#10;&#10;자동 생성된 설명">
            <a:extLst>
              <a:ext uri="{FF2B5EF4-FFF2-40B4-BE49-F238E27FC236}">
                <a16:creationId xmlns:a16="http://schemas.microsoft.com/office/drawing/2014/main" id="{371772A3-5A0F-9809-98B8-C6E7F5064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19" b="3652"/>
          <a:stretch/>
        </p:blipFill>
        <p:spPr>
          <a:xfrm>
            <a:off x="3738678" y="1915271"/>
            <a:ext cx="1858901" cy="3634992"/>
          </a:xfrm>
          <a:prstGeom prst="rect">
            <a:avLst/>
          </a:prstGeom>
          <a:ln w="76200">
            <a:solidFill>
              <a:srgbClr val="7F75CB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3D9AAFA-621C-42D5-2320-67B0C64BC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136" y="1708418"/>
            <a:ext cx="2476481" cy="4130531"/>
          </a:xfrm>
          <a:prstGeom prst="round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C8AA68A-30C3-FC7C-57B3-D96E8D544271}"/>
              </a:ext>
            </a:extLst>
          </p:cNvPr>
          <p:cNvSpPr txBox="1"/>
          <p:nvPr/>
        </p:nvSpPr>
        <p:spPr>
          <a:xfrm>
            <a:off x="6096000" y="32911"/>
            <a:ext cx="4831070" cy="610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핫 </a:t>
            </a:r>
            <a:r>
              <a:rPr lang="ko-KR" altLang="en-US" sz="3200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플레이스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&amp; 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맛집 </a:t>
            </a: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&amp; 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카페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pic>
        <p:nvPicPr>
          <p:cNvPr id="38" name="그림 37" descr="텍스트, 스크린샷, 표지판이(가) 표시된 사진&#10;&#10;자동 생성된 설명">
            <a:extLst>
              <a:ext uri="{FF2B5EF4-FFF2-40B4-BE49-F238E27FC236}">
                <a16:creationId xmlns:a16="http://schemas.microsoft.com/office/drawing/2014/main" id="{5839E1D4-EF6F-5935-E344-651B8EFD6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774" y="1690767"/>
            <a:ext cx="2433811" cy="4148182"/>
          </a:xfrm>
          <a:prstGeom prst="roundRect">
            <a:avLst/>
          </a:prstGeom>
        </p:spPr>
      </p:pic>
      <p:pic>
        <p:nvPicPr>
          <p:cNvPr id="31" name="그림 30" descr="텍스트, 모니터, 실내, 휴대폰이(가) 표시된 사진&#10;&#10;자동 생성된 설명">
            <a:extLst>
              <a:ext uri="{FF2B5EF4-FFF2-40B4-BE49-F238E27FC236}">
                <a16:creationId xmlns:a16="http://schemas.microsoft.com/office/drawing/2014/main" id="{13DD9D29-18EC-53B3-EFA8-A19924836C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893" y="1638248"/>
            <a:ext cx="2606567" cy="43039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 descr="텍스트, 모니터, 실내, 휴대폰이(가) 표시된 사진&#10;&#10;자동 생성된 설명">
            <a:extLst>
              <a:ext uri="{FF2B5EF4-FFF2-40B4-BE49-F238E27FC236}">
                <a16:creationId xmlns:a16="http://schemas.microsoft.com/office/drawing/2014/main" id="{0CA762A3-1CC1-1D85-5883-F990667192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989" y="1638248"/>
            <a:ext cx="2606567" cy="43039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C6AF02A9-3219-89B0-9647-55426D250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08" y="6188779"/>
            <a:ext cx="11180384" cy="5160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kumimoji="1" lang="en-US" altLang="en-US" sz="2000" b="1" dirty="0" err="1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핫플레이스와</a:t>
            </a:r>
            <a:r>
              <a:rPr kumimoji="1" lang="en-US" altLang="ko-KR" sz="2000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2000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맛집 카페는 레이아웃이</a:t>
            </a:r>
            <a:r>
              <a:rPr kumimoji="1" lang="en-US" altLang="ko-KR" sz="2000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2000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동일하게 이루어져 있으며</a:t>
            </a:r>
            <a:r>
              <a:rPr kumimoji="1" lang="en-US" altLang="ko-KR" sz="2000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kumimoji="1" lang="ko-KR" altLang="en-US" sz="2000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데이터들은 향후 개발을 위해 각각 생성됨</a:t>
            </a:r>
            <a:r>
              <a:rPr kumimoji="1" lang="en-US" altLang="ko-KR" sz="2000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35D4C6-B2C7-9BF2-5582-5CAA0BA32B2E}"/>
              </a:ext>
            </a:extLst>
          </p:cNvPr>
          <p:cNvSpPr txBox="1"/>
          <p:nvPr/>
        </p:nvSpPr>
        <p:spPr>
          <a:xfrm>
            <a:off x="262476" y="199673"/>
            <a:ext cx="1002454" cy="324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b="1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Project 3</a:t>
            </a:r>
            <a:endParaRPr lang="en-US" altLang="ko-KR" sz="1500" b="1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30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479389-93FA-1011-2EC3-D640B14EB521}"/>
              </a:ext>
            </a:extLst>
          </p:cNvPr>
          <p:cNvSpPr/>
          <p:nvPr/>
        </p:nvSpPr>
        <p:spPr>
          <a:xfrm>
            <a:off x="-1" y="4421173"/>
            <a:ext cx="12192001" cy="2436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5E34CF-D5CA-C7F3-0C07-A575419C26ED}"/>
              </a:ext>
            </a:extLst>
          </p:cNvPr>
          <p:cNvSpPr txBox="1"/>
          <p:nvPr/>
        </p:nvSpPr>
        <p:spPr>
          <a:xfrm>
            <a:off x="2714327" y="1126355"/>
            <a:ext cx="1097620" cy="37265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Step.</a:t>
            </a: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489958-189D-289B-39A4-C54A8F768B02}"/>
              </a:ext>
            </a:extLst>
          </p:cNvPr>
          <p:cNvSpPr txBox="1"/>
          <p:nvPr/>
        </p:nvSpPr>
        <p:spPr>
          <a:xfrm>
            <a:off x="7962725" y="1074092"/>
            <a:ext cx="1097620" cy="37265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Step.</a:t>
            </a: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2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C04AE61-B298-CD6E-287C-94D62F8A5C66}"/>
              </a:ext>
            </a:extLst>
          </p:cNvPr>
          <p:cNvSpPr/>
          <p:nvPr/>
        </p:nvSpPr>
        <p:spPr>
          <a:xfrm>
            <a:off x="0" y="-7870"/>
            <a:ext cx="12192000" cy="780380"/>
          </a:xfrm>
          <a:prstGeom prst="rect">
            <a:avLst/>
          </a:prstGeom>
          <a:solidFill>
            <a:srgbClr val="7F7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05EF6F-EFA8-DAF5-CCB7-57EE18CD2FF2}"/>
              </a:ext>
            </a:extLst>
          </p:cNvPr>
          <p:cNvSpPr txBox="1"/>
          <p:nvPr/>
        </p:nvSpPr>
        <p:spPr>
          <a:xfrm>
            <a:off x="1844565" y="32911"/>
            <a:ext cx="4004442" cy="610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어플리케이션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FFEBF7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구현 </a:t>
            </a: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FFEBF7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8AA68A-30C3-FC7C-57B3-D96E8D544271}"/>
              </a:ext>
            </a:extLst>
          </p:cNvPr>
          <p:cNvSpPr txBox="1"/>
          <p:nvPr/>
        </p:nvSpPr>
        <p:spPr>
          <a:xfrm>
            <a:off x="6096000" y="32911"/>
            <a:ext cx="4831070" cy="610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흡연장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&amp; 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주차장 </a:t>
            </a: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&amp; 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화장실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C6AF02A9-3219-89B0-9647-55426D250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9838" y="6333165"/>
            <a:ext cx="8584368" cy="15019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kumimoji="1" lang="ko-KR" altLang="en-US" sz="2000" b="1" dirty="0" err="1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흡연장</a:t>
            </a:r>
            <a:r>
              <a:rPr kumimoji="1" lang="en-US" altLang="ko-KR" sz="2000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2000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주차장</a:t>
            </a:r>
            <a:r>
              <a:rPr kumimoji="1" lang="en-US" altLang="ko-KR" sz="2000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2000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화장실의 위치를 </a:t>
            </a:r>
            <a:r>
              <a:rPr kumimoji="1" lang="en-US" altLang="ko-KR" sz="2000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2000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지도에 표시하기 위해 카카오 지도 연동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7A5052-F0DD-7F91-7F5E-62DB0D854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64" y="1598930"/>
            <a:ext cx="5629842" cy="1151271"/>
          </a:xfrm>
          <a:prstGeom prst="rect">
            <a:avLst/>
          </a:prstGeom>
          <a:ln w="76200">
            <a:solidFill>
              <a:srgbClr val="7F75CB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98618D0-ADED-1DF7-664D-04CB85F6B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53" y="1587267"/>
            <a:ext cx="3768364" cy="3823986"/>
          </a:xfrm>
          <a:prstGeom prst="rect">
            <a:avLst/>
          </a:prstGeom>
          <a:ln w="76200">
            <a:solidFill>
              <a:srgbClr val="7F75CB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1B181C-577E-A057-E5C8-3487B012A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64" y="3614879"/>
            <a:ext cx="5890147" cy="2303512"/>
          </a:xfrm>
          <a:prstGeom prst="rect">
            <a:avLst/>
          </a:prstGeom>
          <a:ln w="76200">
            <a:solidFill>
              <a:srgbClr val="7F75CB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9F40AB-39DC-13DC-55D2-5D620DB5365D}"/>
              </a:ext>
            </a:extLst>
          </p:cNvPr>
          <p:cNvSpPr txBox="1"/>
          <p:nvPr/>
        </p:nvSpPr>
        <p:spPr>
          <a:xfrm>
            <a:off x="2584175" y="3126605"/>
            <a:ext cx="1097620" cy="37265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Step.</a:t>
            </a: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353D9-5B4D-F3B2-4DD4-1F0410EDD05E}"/>
              </a:ext>
            </a:extLst>
          </p:cNvPr>
          <p:cNvSpPr txBox="1"/>
          <p:nvPr/>
        </p:nvSpPr>
        <p:spPr>
          <a:xfrm>
            <a:off x="262476" y="199673"/>
            <a:ext cx="1002454" cy="324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b="1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Project 3</a:t>
            </a:r>
            <a:endParaRPr lang="en-US" altLang="ko-KR" sz="1500" b="1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1235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479389-93FA-1011-2EC3-D640B14EB521}"/>
              </a:ext>
            </a:extLst>
          </p:cNvPr>
          <p:cNvSpPr/>
          <p:nvPr/>
        </p:nvSpPr>
        <p:spPr>
          <a:xfrm>
            <a:off x="0" y="4335517"/>
            <a:ext cx="12192001" cy="2695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5E34CF-D5CA-C7F3-0C07-A575419C26ED}"/>
              </a:ext>
            </a:extLst>
          </p:cNvPr>
          <p:cNvSpPr txBox="1"/>
          <p:nvPr/>
        </p:nvSpPr>
        <p:spPr>
          <a:xfrm>
            <a:off x="2428836" y="972950"/>
            <a:ext cx="1002751" cy="38000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Step.</a:t>
            </a: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489958-189D-289B-39A4-C54A8F768B02}"/>
              </a:ext>
            </a:extLst>
          </p:cNvPr>
          <p:cNvSpPr txBox="1"/>
          <p:nvPr/>
        </p:nvSpPr>
        <p:spPr>
          <a:xfrm>
            <a:off x="8984855" y="949485"/>
            <a:ext cx="1097620" cy="37265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Step.</a:t>
            </a: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5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C04AE61-B298-CD6E-287C-94D62F8A5C66}"/>
              </a:ext>
            </a:extLst>
          </p:cNvPr>
          <p:cNvSpPr/>
          <p:nvPr/>
        </p:nvSpPr>
        <p:spPr>
          <a:xfrm>
            <a:off x="0" y="-7870"/>
            <a:ext cx="12192000" cy="780380"/>
          </a:xfrm>
          <a:prstGeom prst="rect">
            <a:avLst/>
          </a:prstGeom>
          <a:solidFill>
            <a:srgbClr val="7F7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05EF6F-EFA8-DAF5-CCB7-57EE18CD2FF2}"/>
              </a:ext>
            </a:extLst>
          </p:cNvPr>
          <p:cNvSpPr txBox="1"/>
          <p:nvPr/>
        </p:nvSpPr>
        <p:spPr>
          <a:xfrm>
            <a:off x="1844565" y="32911"/>
            <a:ext cx="4004442" cy="610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어플리케이션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FFEBF7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구현 </a:t>
            </a: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FFEBF7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8AA68A-30C3-FC7C-57B3-D96E8D544271}"/>
              </a:ext>
            </a:extLst>
          </p:cNvPr>
          <p:cNvSpPr txBox="1"/>
          <p:nvPr/>
        </p:nvSpPr>
        <p:spPr>
          <a:xfrm>
            <a:off x="6096000" y="32911"/>
            <a:ext cx="4831070" cy="610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흡연장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&amp; 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주차장 </a:t>
            </a: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&amp; 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화장실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C6AF02A9-3219-89B0-9647-55426D250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14" y="6280460"/>
            <a:ext cx="3649761" cy="15019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kumimoji="1" lang="en-US" altLang="ko-KR" sz="2000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 API </a:t>
            </a:r>
            <a:r>
              <a:rPr kumimoji="1" lang="ko-KR" altLang="en-US" sz="2000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 및 </a:t>
            </a:r>
            <a:r>
              <a:rPr kumimoji="1" lang="en-US" altLang="ko-KR" sz="2000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XML </a:t>
            </a:r>
            <a:r>
              <a:rPr kumimoji="1" lang="ko-KR" altLang="en-US" sz="2000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파서</a:t>
            </a:r>
          </a:p>
          <a:p>
            <a:pPr marL="0" indent="0">
              <a:buNone/>
            </a:pPr>
            <a:endParaRPr kumimoji="1" lang="ko-KR" altLang="en-US" sz="2000" b="1" dirty="0">
              <a:solidFill>
                <a:srgbClr val="7030A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71D847-49FB-1C1D-688D-A76771678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23" y="1532517"/>
            <a:ext cx="4851978" cy="4354534"/>
          </a:xfrm>
          <a:prstGeom prst="rect">
            <a:avLst/>
          </a:prstGeom>
          <a:ln w="76200">
            <a:solidFill>
              <a:srgbClr val="7F75CB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44B380-3666-0260-6E5C-D91A7C760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031" y="1511052"/>
            <a:ext cx="4091269" cy="4397463"/>
          </a:xfrm>
          <a:prstGeom prst="rect">
            <a:avLst/>
          </a:prstGeom>
          <a:ln w="76200">
            <a:solidFill>
              <a:srgbClr val="7F75CB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157F10-4EBA-2A80-33E2-EF42E458BB35}"/>
              </a:ext>
            </a:extLst>
          </p:cNvPr>
          <p:cNvSpPr txBox="1"/>
          <p:nvPr/>
        </p:nvSpPr>
        <p:spPr>
          <a:xfrm>
            <a:off x="262476" y="199673"/>
            <a:ext cx="1002454" cy="324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b="1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Project 3</a:t>
            </a:r>
            <a:endParaRPr lang="en-US" altLang="ko-KR" sz="1500" b="1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402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479389-93FA-1011-2EC3-D640B14EB521}"/>
              </a:ext>
            </a:extLst>
          </p:cNvPr>
          <p:cNvSpPr/>
          <p:nvPr/>
        </p:nvSpPr>
        <p:spPr>
          <a:xfrm>
            <a:off x="3247698" y="681037"/>
            <a:ext cx="14538928" cy="6476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5E34CF-D5CA-C7F3-0C07-A575419C26ED}"/>
              </a:ext>
            </a:extLst>
          </p:cNvPr>
          <p:cNvSpPr txBox="1"/>
          <p:nvPr/>
        </p:nvSpPr>
        <p:spPr>
          <a:xfrm>
            <a:off x="202817" y="957989"/>
            <a:ext cx="1002751" cy="38000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Step.</a:t>
            </a: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6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C04AE61-B298-CD6E-287C-94D62F8A5C66}"/>
              </a:ext>
            </a:extLst>
          </p:cNvPr>
          <p:cNvSpPr/>
          <p:nvPr/>
        </p:nvSpPr>
        <p:spPr>
          <a:xfrm>
            <a:off x="0" y="-7870"/>
            <a:ext cx="12192000" cy="780380"/>
          </a:xfrm>
          <a:prstGeom prst="rect">
            <a:avLst/>
          </a:prstGeom>
          <a:solidFill>
            <a:srgbClr val="7F7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86AECE-C7C9-D655-D20F-E55097A4B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2" y="2566689"/>
            <a:ext cx="2046280" cy="4163622"/>
          </a:xfrm>
          <a:prstGeom prst="round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4C0ED6-1EEE-2486-8577-69D46D0F8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46" y="990899"/>
            <a:ext cx="2090864" cy="4163623"/>
          </a:xfrm>
          <a:prstGeom prst="round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2EAB5A-3B38-8EA5-9482-D731D4E1F8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894" y="942452"/>
            <a:ext cx="2155074" cy="4163622"/>
          </a:xfrm>
          <a:prstGeom prst="round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864D8F-ACD7-996D-D742-5E740871F7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120" y="2654028"/>
            <a:ext cx="2222249" cy="4163622"/>
          </a:xfrm>
          <a:prstGeom prst="round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0BD488-4270-0698-BA59-A6DBE89D8487}"/>
              </a:ext>
            </a:extLst>
          </p:cNvPr>
          <p:cNvSpPr txBox="1"/>
          <p:nvPr/>
        </p:nvSpPr>
        <p:spPr>
          <a:xfrm>
            <a:off x="202817" y="1489046"/>
            <a:ext cx="2612254" cy="1085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쉽게 볼 수 있는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장소와 위치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5F0080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64B86-BB16-B700-822A-2CEBC88A5A52}"/>
              </a:ext>
            </a:extLst>
          </p:cNvPr>
          <p:cNvSpPr txBox="1"/>
          <p:nvPr/>
        </p:nvSpPr>
        <p:spPr>
          <a:xfrm>
            <a:off x="1844565" y="32911"/>
            <a:ext cx="4004442" cy="610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어플리케이션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FFEBF7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구현 </a:t>
            </a: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FFEBF7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47605D-6426-A1A1-3EB6-0B35C8E194FE}"/>
              </a:ext>
            </a:extLst>
          </p:cNvPr>
          <p:cNvSpPr txBox="1"/>
          <p:nvPr/>
        </p:nvSpPr>
        <p:spPr>
          <a:xfrm>
            <a:off x="6096000" y="32911"/>
            <a:ext cx="4831070" cy="610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흡연장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&amp; 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주차장 </a:t>
            </a: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&amp; 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화장실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pic>
        <p:nvPicPr>
          <p:cNvPr id="17" name="그림 16" descr="텍스트, 모니터, 실내, 휴대폰이(가) 표시된 사진&#10;&#10;자동 생성된 설명">
            <a:extLst>
              <a:ext uri="{FF2B5EF4-FFF2-40B4-BE49-F238E27FC236}">
                <a16:creationId xmlns:a16="http://schemas.microsoft.com/office/drawing/2014/main" id="{9EEA727C-784D-CC2E-0630-D1356F33F0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155" y="2479350"/>
            <a:ext cx="2282913" cy="43383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 descr="텍스트, 모니터, 실내, 휴대폰이(가) 표시된 사진&#10;&#10;자동 생성된 설명">
            <a:extLst>
              <a:ext uri="{FF2B5EF4-FFF2-40B4-BE49-F238E27FC236}">
                <a16:creationId xmlns:a16="http://schemas.microsoft.com/office/drawing/2014/main" id="{A8D981D7-FAA2-E8F1-E55A-CDF0E8D81F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587" y="932821"/>
            <a:ext cx="2344839" cy="43383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 descr="텍스트, 모니터, 실내, 휴대폰이(가) 표시된 사진&#10;&#10;자동 생성된 설명">
            <a:extLst>
              <a:ext uri="{FF2B5EF4-FFF2-40B4-BE49-F238E27FC236}">
                <a16:creationId xmlns:a16="http://schemas.microsoft.com/office/drawing/2014/main" id="{D5783414-2859-59E2-B3A5-7605A47BC2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945" y="2586864"/>
            <a:ext cx="2344839" cy="43383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 descr="텍스트, 모니터, 실내, 휴대폰이(가) 표시된 사진&#10;&#10;자동 생성된 설명">
            <a:extLst>
              <a:ext uri="{FF2B5EF4-FFF2-40B4-BE49-F238E27FC236}">
                <a16:creationId xmlns:a16="http://schemas.microsoft.com/office/drawing/2014/main" id="{2E693312-A35C-6CA7-0483-99B9A118E3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650" y="856621"/>
            <a:ext cx="2344839" cy="43383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66D8F6-A04A-1489-0E01-B098C9CA8289}"/>
              </a:ext>
            </a:extLst>
          </p:cNvPr>
          <p:cNvSpPr txBox="1"/>
          <p:nvPr/>
        </p:nvSpPr>
        <p:spPr>
          <a:xfrm>
            <a:off x="262476" y="199673"/>
            <a:ext cx="1002454" cy="324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b="1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Project 3</a:t>
            </a:r>
            <a:endParaRPr lang="en-US" altLang="ko-KR" sz="1500" b="1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13431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785</Words>
  <Application>Microsoft Office PowerPoint</Application>
  <PresentationFormat>와이드스크린</PresentationFormat>
  <Paragraphs>170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나눔바른고딕</vt:lpstr>
      <vt:lpstr>G마켓 산스 Light</vt:lpstr>
      <vt:lpstr>나눔바른고딕 Light</vt:lpstr>
      <vt:lpstr>나눔고딕</vt:lpstr>
      <vt:lpstr>맑은 고딕</vt:lpstr>
      <vt:lpstr>Arial</vt:lpstr>
      <vt:lpstr>G마켓 산스 Bold</vt:lpstr>
      <vt:lpstr>스스로넷 설립체</vt:lpstr>
      <vt:lpstr>Wingdings</vt:lpstr>
      <vt:lpstr>Y이드스트릿체 B</vt:lpstr>
      <vt:lpstr>KoPubWorld돋움체 Medium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김대환</dc:creator>
  <cp:lastModifiedBy>김대환</cp:lastModifiedBy>
  <cp:revision>12</cp:revision>
  <dcterms:created xsi:type="dcterms:W3CDTF">2022-09-13T03:15:08Z</dcterms:created>
  <dcterms:modified xsi:type="dcterms:W3CDTF">2022-11-26T06:48:01Z</dcterms:modified>
</cp:coreProperties>
</file>